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sldIdLst>
    <p:sldId id="258" r:id="rId2"/>
    <p:sldId id="264" r:id="rId3"/>
    <p:sldId id="269" r:id="rId4"/>
    <p:sldId id="277" r:id="rId5"/>
    <p:sldId id="257" r:id="rId6"/>
    <p:sldId id="260" r:id="rId7"/>
    <p:sldId id="265" r:id="rId8"/>
    <p:sldId id="268" r:id="rId9"/>
    <p:sldId id="259" r:id="rId10"/>
    <p:sldId id="256" r:id="rId11"/>
    <p:sldId id="270" r:id="rId12"/>
    <p:sldId id="284" r:id="rId13"/>
    <p:sldId id="286" r:id="rId14"/>
    <p:sldId id="291" r:id="rId15"/>
    <p:sldId id="292" r:id="rId16"/>
    <p:sldId id="283" r:id="rId17"/>
    <p:sldId id="300" r:id="rId18"/>
    <p:sldId id="289" r:id="rId19"/>
    <p:sldId id="278" r:id="rId20"/>
    <p:sldId id="293" r:id="rId21"/>
    <p:sldId id="294" r:id="rId22"/>
    <p:sldId id="295" r:id="rId23"/>
    <p:sldId id="279" r:id="rId24"/>
    <p:sldId id="297" r:id="rId25"/>
    <p:sldId id="298" r:id="rId26"/>
    <p:sldId id="299" r:id="rId27"/>
    <p:sldId id="280" r:id="rId28"/>
    <p:sldId id="276" r:id="rId29"/>
    <p:sldId id="281" r:id="rId30"/>
    <p:sldId id="274" r:id="rId31"/>
    <p:sldId id="282" r:id="rId32"/>
    <p:sldId id="272" r:id="rId33"/>
    <p:sldId id="273" r:id="rId34"/>
    <p:sldId id="271" r:id="rId35"/>
    <p:sldId id="26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TxStyle/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7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13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BCFB7-EAF9-44EB-A7A6-CD4B692758F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05170"/>
            <a:ext cx="2743200" cy="365125"/>
          </a:xfrm>
          <a:prstGeom prst="rect">
            <a:avLst/>
          </a:prstGeom>
        </p:spPr>
        <p:txBody>
          <a:bodyPr/>
          <a:lstStyle/>
          <a:p>
            <a:fld id="{D16E3F0B-A41A-464E-B1A2-9DB2D4F27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9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BCFB7-EAF9-44EB-A7A6-CD4B692758F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05170"/>
            <a:ext cx="2743200" cy="365125"/>
          </a:xfrm>
          <a:prstGeom prst="rect">
            <a:avLst/>
          </a:prstGeom>
        </p:spPr>
        <p:txBody>
          <a:bodyPr/>
          <a:lstStyle/>
          <a:p>
            <a:fld id="{D16E3F0B-A41A-464E-B1A2-9DB2D4F27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0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BCFB7-EAF9-44EB-A7A6-CD4B692758F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05170"/>
            <a:ext cx="2743200" cy="365125"/>
          </a:xfrm>
          <a:prstGeom prst="rect">
            <a:avLst/>
          </a:prstGeom>
        </p:spPr>
        <p:txBody>
          <a:bodyPr/>
          <a:lstStyle/>
          <a:p>
            <a:fld id="{D16E3F0B-A41A-464E-B1A2-9DB2D4F27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90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BCFB7-EAF9-44EB-A7A6-CD4B692758F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05170"/>
            <a:ext cx="2743200" cy="365125"/>
          </a:xfrm>
          <a:prstGeom prst="rect">
            <a:avLst/>
          </a:prstGeom>
        </p:spPr>
        <p:txBody>
          <a:bodyPr/>
          <a:lstStyle/>
          <a:p>
            <a:fld id="{D16E3F0B-A41A-464E-B1A2-9DB2D4F27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11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BCFB7-EAF9-44EB-A7A6-CD4B692758F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05170"/>
            <a:ext cx="2743200" cy="365125"/>
          </a:xfrm>
          <a:prstGeom prst="rect">
            <a:avLst/>
          </a:prstGeom>
        </p:spPr>
        <p:txBody>
          <a:bodyPr/>
          <a:lstStyle/>
          <a:p>
            <a:fld id="{D16E3F0B-A41A-464E-B1A2-9DB2D4F27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076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BCFB7-EAF9-44EB-A7A6-CD4B692758F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405170"/>
            <a:ext cx="2743200" cy="365125"/>
          </a:xfrm>
          <a:prstGeom prst="rect">
            <a:avLst/>
          </a:prstGeom>
        </p:spPr>
        <p:txBody>
          <a:bodyPr/>
          <a:lstStyle/>
          <a:p>
            <a:fld id="{D16E3F0B-A41A-464E-B1A2-9DB2D4F27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813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BCFB7-EAF9-44EB-A7A6-CD4B692758F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405170"/>
            <a:ext cx="2743200" cy="365125"/>
          </a:xfrm>
          <a:prstGeom prst="rect">
            <a:avLst/>
          </a:prstGeom>
        </p:spPr>
        <p:txBody>
          <a:bodyPr/>
          <a:lstStyle/>
          <a:p>
            <a:fld id="{D16E3F0B-A41A-464E-B1A2-9DB2D4F27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176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BCFB7-EAF9-44EB-A7A6-CD4B692758F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405170"/>
            <a:ext cx="2743200" cy="365125"/>
          </a:xfrm>
          <a:prstGeom prst="rect">
            <a:avLst/>
          </a:prstGeom>
        </p:spPr>
        <p:txBody>
          <a:bodyPr/>
          <a:lstStyle/>
          <a:p>
            <a:fld id="{D16E3F0B-A41A-464E-B1A2-9DB2D4F27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2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BCFB7-EAF9-44EB-A7A6-CD4B692758F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05170"/>
            <a:ext cx="2743200" cy="365125"/>
          </a:xfrm>
          <a:prstGeom prst="rect">
            <a:avLst/>
          </a:prstGeom>
        </p:spPr>
        <p:txBody>
          <a:bodyPr/>
          <a:lstStyle/>
          <a:p>
            <a:fld id="{D16E3F0B-A41A-464E-B1A2-9DB2D4F27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7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BCFB7-EAF9-44EB-A7A6-CD4B692758F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405170"/>
            <a:ext cx="2743200" cy="365125"/>
          </a:xfrm>
          <a:prstGeom prst="rect">
            <a:avLst/>
          </a:prstGeom>
        </p:spPr>
        <p:txBody>
          <a:bodyPr/>
          <a:lstStyle/>
          <a:p>
            <a:fld id="{D16E3F0B-A41A-464E-B1A2-9DB2D4F27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BCFB7-EAF9-44EB-A7A6-CD4B692758FB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405170"/>
            <a:ext cx="2743200" cy="365125"/>
          </a:xfrm>
          <a:prstGeom prst="rect">
            <a:avLst/>
          </a:prstGeom>
        </p:spPr>
        <p:txBody>
          <a:bodyPr/>
          <a:lstStyle/>
          <a:p>
            <a:fld id="{D16E3F0B-A41A-464E-B1A2-9DB2D4F27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38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A0F4401-E577-4B61-B4CF-5B7A4F30A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99133" y="86061"/>
              <a:ext cx="11980593" cy="66804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76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A0F4401-E577-4B61-B4CF-5B7A4F30A8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D7E7BE-7311-4B94-906A-0A05BE962D39}"/>
              </a:ext>
            </a:extLst>
          </p:cNvPr>
          <p:cNvSpPr/>
          <p:nvPr/>
        </p:nvSpPr>
        <p:spPr>
          <a:xfrm>
            <a:off x="2478026" y="3043637"/>
            <a:ext cx="251639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spc="-136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HOTEL</a:t>
            </a:r>
            <a:endParaRPr lang="ko-KR" altLang="en-US" sz="8000" spc="-136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BABBAF-DA22-4B10-ABED-0CBE2E45A34D}"/>
              </a:ext>
            </a:extLst>
          </p:cNvPr>
          <p:cNvSpPr/>
          <p:nvPr/>
        </p:nvSpPr>
        <p:spPr>
          <a:xfrm>
            <a:off x="2529871" y="4287118"/>
            <a:ext cx="1965923" cy="287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7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Company or Team Name</a:t>
            </a:r>
            <a:endParaRPr lang="ko-KR" altLang="en-US" sz="127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39F6C3-5A8F-42A5-831C-1F9295902743}"/>
              </a:ext>
            </a:extLst>
          </p:cNvPr>
          <p:cNvSpPr/>
          <p:nvPr/>
        </p:nvSpPr>
        <p:spPr>
          <a:xfrm>
            <a:off x="2478025" y="2409304"/>
            <a:ext cx="18766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spc="-136" smtClean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EZEN</a:t>
            </a:r>
            <a:endParaRPr lang="ko-KR" altLang="en-US" sz="6000" spc="-136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A7C07A-4A61-4712-B808-47D16B91C3FC}"/>
              </a:ext>
            </a:extLst>
          </p:cNvPr>
          <p:cNvCxnSpPr>
            <a:cxnSpLocks/>
          </p:cNvCxnSpPr>
          <p:nvPr/>
        </p:nvCxnSpPr>
        <p:spPr>
          <a:xfrm>
            <a:off x="2564435" y="4236253"/>
            <a:ext cx="38231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D66E41B-A267-4A19-A392-87578A6C35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36" y="1447118"/>
            <a:ext cx="3575269" cy="34453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749460-7D13-4321-95F9-F23713354D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91" y="1987770"/>
            <a:ext cx="580670" cy="34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10">
            <a:extLst>
              <a:ext uri="{FF2B5EF4-FFF2-40B4-BE49-F238E27FC236}">
                <a16:creationId xmlns:a16="http://schemas.microsoft.com/office/drawing/2014/main" id="{A6EED352-3D68-5F92-5869-FAAC0D3E6C92}"/>
              </a:ext>
            </a:extLst>
          </p:cNvPr>
          <p:cNvSpPr/>
          <p:nvPr/>
        </p:nvSpPr>
        <p:spPr>
          <a:xfrm>
            <a:off x="5365585" y="1512036"/>
            <a:ext cx="1040466" cy="401731"/>
          </a:xfrm>
          <a:prstGeom prst="roundRect">
            <a:avLst/>
          </a:prstGeom>
          <a:solidFill>
            <a:srgbClr val="566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</a:rPr>
              <a:t>메인 페이지</a:t>
            </a:r>
          </a:p>
        </p:txBody>
      </p:sp>
      <p:sp>
        <p:nvSpPr>
          <p:cNvPr id="6" name="사각형: 둥근 모서리 11">
            <a:extLst>
              <a:ext uri="{FF2B5EF4-FFF2-40B4-BE49-F238E27FC236}">
                <a16:creationId xmlns:a16="http://schemas.microsoft.com/office/drawing/2014/main" id="{E12BBBA3-1C20-32F3-221C-72838CCA3CDB}"/>
              </a:ext>
            </a:extLst>
          </p:cNvPr>
          <p:cNvSpPr/>
          <p:nvPr/>
        </p:nvSpPr>
        <p:spPr>
          <a:xfrm>
            <a:off x="3803830" y="2410374"/>
            <a:ext cx="991300" cy="373660"/>
          </a:xfrm>
          <a:prstGeom prst="roundRect">
            <a:avLst/>
          </a:prstGeom>
          <a:solidFill>
            <a:srgbClr val="F1E3C4"/>
          </a:solidFill>
          <a:ln>
            <a:solidFill>
              <a:srgbClr val="E8D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 smtClean="0">
                <a:solidFill>
                  <a:schemeClr val="tx1"/>
                </a:solidFill>
              </a:rPr>
              <a:t>예약내역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F68B6DCB-514D-EF8C-F2A0-B4E05FF03D82}"/>
              </a:ext>
            </a:extLst>
          </p:cNvPr>
          <p:cNvSpPr/>
          <p:nvPr/>
        </p:nvSpPr>
        <p:spPr>
          <a:xfrm>
            <a:off x="7055423" y="2388529"/>
            <a:ext cx="991300" cy="368382"/>
          </a:xfrm>
          <a:prstGeom prst="roundRect">
            <a:avLst/>
          </a:prstGeom>
          <a:solidFill>
            <a:srgbClr val="F1E3C4"/>
          </a:solidFill>
          <a:ln>
            <a:solidFill>
              <a:srgbClr val="E8D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이용후기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사각형: 둥근 모서리 13">
            <a:extLst>
              <a:ext uri="{FF2B5EF4-FFF2-40B4-BE49-F238E27FC236}">
                <a16:creationId xmlns:a16="http://schemas.microsoft.com/office/drawing/2014/main" id="{619FCD08-C963-55AD-E7CC-8C6611EC2958}"/>
              </a:ext>
            </a:extLst>
          </p:cNvPr>
          <p:cNvSpPr/>
          <p:nvPr/>
        </p:nvSpPr>
        <p:spPr>
          <a:xfrm>
            <a:off x="728175" y="2407207"/>
            <a:ext cx="991300" cy="376827"/>
          </a:xfrm>
          <a:prstGeom prst="roundRect">
            <a:avLst/>
          </a:prstGeom>
          <a:solidFill>
            <a:srgbClr val="F1E3C4"/>
          </a:solidFill>
          <a:ln>
            <a:solidFill>
              <a:srgbClr val="E8D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객실정보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사각형: 둥근 모서리 14">
            <a:extLst>
              <a:ext uri="{FF2B5EF4-FFF2-40B4-BE49-F238E27FC236}">
                <a16:creationId xmlns:a16="http://schemas.microsoft.com/office/drawing/2014/main" id="{BF6CDB54-5A9C-8207-E3FD-EB37A1EAF39A}"/>
              </a:ext>
            </a:extLst>
          </p:cNvPr>
          <p:cNvSpPr/>
          <p:nvPr/>
        </p:nvSpPr>
        <p:spPr>
          <a:xfrm>
            <a:off x="5360753" y="2390356"/>
            <a:ext cx="991300" cy="373660"/>
          </a:xfrm>
          <a:prstGeom prst="roundRect">
            <a:avLst/>
          </a:prstGeom>
          <a:solidFill>
            <a:srgbClr val="F1E3C4"/>
          </a:solidFill>
          <a:ln>
            <a:solidFill>
              <a:srgbClr val="E8D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 smtClean="0">
                <a:solidFill>
                  <a:schemeClr val="tx1"/>
                </a:solidFill>
              </a:rPr>
              <a:t>고객의소리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사각형: 둥근 모서리 15">
            <a:extLst>
              <a:ext uri="{FF2B5EF4-FFF2-40B4-BE49-F238E27FC236}">
                <a16:creationId xmlns:a16="http://schemas.microsoft.com/office/drawing/2014/main" id="{DEB04D54-30F4-B0DB-F3E6-C3E8D278E86B}"/>
              </a:ext>
            </a:extLst>
          </p:cNvPr>
          <p:cNvSpPr/>
          <p:nvPr/>
        </p:nvSpPr>
        <p:spPr>
          <a:xfrm>
            <a:off x="2227301" y="2407207"/>
            <a:ext cx="991300" cy="368382"/>
          </a:xfrm>
          <a:prstGeom prst="roundRect">
            <a:avLst/>
          </a:prstGeom>
          <a:solidFill>
            <a:srgbClr val="F1E3C4"/>
          </a:solidFill>
          <a:ln>
            <a:solidFill>
              <a:srgbClr val="E8D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예약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사각형: 둥근 모서리 16">
            <a:extLst>
              <a:ext uri="{FF2B5EF4-FFF2-40B4-BE49-F238E27FC236}">
                <a16:creationId xmlns:a16="http://schemas.microsoft.com/office/drawing/2014/main" id="{DD65A32D-F94C-9311-A8F1-BC0B0BBF079D}"/>
              </a:ext>
            </a:extLst>
          </p:cNvPr>
          <p:cNvSpPr/>
          <p:nvPr/>
        </p:nvSpPr>
        <p:spPr>
          <a:xfrm>
            <a:off x="8710491" y="2398762"/>
            <a:ext cx="991300" cy="376827"/>
          </a:xfrm>
          <a:prstGeom prst="roundRect">
            <a:avLst/>
          </a:prstGeom>
          <a:solidFill>
            <a:srgbClr val="F1E3C4"/>
          </a:solidFill>
          <a:ln>
            <a:solidFill>
              <a:srgbClr val="E8D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로그인</a:t>
            </a:r>
            <a:r>
              <a:rPr lang="en-US" altLang="ko-KR" sz="1200" smtClean="0">
                <a:solidFill>
                  <a:schemeClr val="tx1"/>
                </a:solidFill>
              </a:rPr>
              <a:t>/</a:t>
            </a:r>
            <a:endParaRPr lang="en-US" altLang="ko-KR" sz="1200">
              <a:solidFill>
                <a:schemeClr val="tx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로그아웃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2" name="연결선: 꺾임 8">
            <a:extLst>
              <a:ext uri="{FF2B5EF4-FFF2-40B4-BE49-F238E27FC236}">
                <a16:creationId xmlns:a16="http://schemas.microsoft.com/office/drawing/2014/main" id="{616C7627-A62A-8211-8D6F-9C70AF956F3B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3308102" y="-170509"/>
            <a:ext cx="493440" cy="466199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꺾임 19">
            <a:extLst>
              <a:ext uri="{FF2B5EF4-FFF2-40B4-BE49-F238E27FC236}">
                <a16:creationId xmlns:a16="http://schemas.microsoft.com/office/drawing/2014/main" id="{204438BB-8D5E-5550-3819-69AD275A29DD}"/>
              </a:ext>
            </a:extLst>
          </p:cNvPr>
          <p:cNvCxnSpPr>
            <a:endCxn id="137" idx="0"/>
          </p:cNvCxnSpPr>
          <p:nvPr/>
        </p:nvCxnSpPr>
        <p:spPr>
          <a:xfrm>
            <a:off x="4652512" y="2166885"/>
            <a:ext cx="6180557" cy="22164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856D41-51F7-2624-24DD-025F8CF1C609}"/>
              </a:ext>
            </a:extLst>
          </p:cNvPr>
          <p:cNvCxnSpPr>
            <a:cxnSpLocks/>
          </p:cNvCxnSpPr>
          <p:nvPr/>
        </p:nvCxnSpPr>
        <p:spPr>
          <a:xfrm>
            <a:off x="9221318" y="2175291"/>
            <a:ext cx="1" cy="2192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75ABDB5-CAE4-3F8C-7472-14B86E7D4DB9}"/>
              </a:ext>
            </a:extLst>
          </p:cNvPr>
          <p:cNvCxnSpPr>
            <a:cxnSpLocks/>
          </p:cNvCxnSpPr>
          <p:nvPr/>
        </p:nvCxnSpPr>
        <p:spPr>
          <a:xfrm>
            <a:off x="2722950" y="2155161"/>
            <a:ext cx="1" cy="2234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885693-B6E0-C681-68C9-025C568BFF15}"/>
              </a:ext>
            </a:extLst>
          </p:cNvPr>
          <p:cNvCxnSpPr>
            <a:cxnSpLocks/>
          </p:cNvCxnSpPr>
          <p:nvPr/>
        </p:nvCxnSpPr>
        <p:spPr>
          <a:xfrm>
            <a:off x="5889960" y="2162554"/>
            <a:ext cx="1" cy="2208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80DBACA-C0DD-2218-5330-A6BA3F62408F}"/>
              </a:ext>
            </a:extLst>
          </p:cNvPr>
          <p:cNvCxnSpPr>
            <a:cxnSpLocks/>
          </p:cNvCxnSpPr>
          <p:nvPr/>
        </p:nvCxnSpPr>
        <p:spPr>
          <a:xfrm>
            <a:off x="4293669" y="2160967"/>
            <a:ext cx="5811" cy="2208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6B50EB0-A90A-B992-2EC4-B0BC3955DD4C}"/>
              </a:ext>
            </a:extLst>
          </p:cNvPr>
          <p:cNvCxnSpPr>
            <a:cxnSpLocks/>
          </p:cNvCxnSpPr>
          <p:nvPr/>
        </p:nvCxnSpPr>
        <p:spPr>
          <a:xfrm>
            <a:off x="9217762" y="2778062"/>
            <a:ext cx="0" cy="28013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6" name="그룹 105"/>
          <p:cNvGrpSpPr/>
          <p:nvPr/>
        </p:nvGrpSpPr>
        <p:grpSpPr>
          <a:xfrm>
            <a:off x="5293810" y="3000704"/>
            <a:ext cx="1153389" cy="2148980"/>
            <a:chOff x="6478233" y="2654333"/>
            <a:chExt cx="1153389" cy="2148980"/>
          </a:xfrm>
        </p:grpSpPr>
        <p:sp>
          <p:nvSpPr>
            <p:cNvPr id="27" name="사각형: 둥근 모서리 57">
              <a:extLst>
                <a:ext uri="{FF2B5EF4-FFF2-40B4-BE49-F238E27FC236}">
                  <a16:creationId xmlns:a16="http://schemas.microsoft.com/office/drawing/2014/main" id="{91E4094A-CAF0-5CDC-AC96-95B1E2D6DEA7}"/>
                </a:ext>
              </a:extLst>
            </p:cNvPr>
            <p:cNvSpPr/>
            <p:nvPr/>
          </p:nvSpPr>
          <p:spPr>
            <a:xfrm>
              <a:off x="6478233" y="2654333"/>
              <a:ext cx="1153389" cy="214898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59">
              <a:extLst>
                <a:ext uri="{FF2B5EF4-FFF2-40B4-BE49-F238E27FC236}">
                  <a16:creationId xmlns:a16="http://schemas.microsoft.com/office/drawing/2014/main" id="{D0F4D8B9-C116-BA82-DA8F-B6E803EB09E0}"/>
                </a:ext>
              </a:extLst>
            </p:cNvPr>
            <p:cNvSpPr/>
            <p:nvPr/>
          </p:nvSpPr>
          <p:spPr>
            <a:xfrm>
              <a:off x="6560535" y="2740210"/>
              <a:ext cx="991300" cy="3274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이름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사각형: 둥근 모서리 60">
              <a:extLst>
                <a:ext uri="{FF2B5EF4-FFF2-40B4-BE49-F238E27FC236}">
                  <a16:creationId xmlns:a16="http://schemas.microsoft.com/office/drawing/2014/main" id="{8E517F70-2FCB-4DDB-0163-999BBE9089A3}"/>
                </a:ext>
              </a:extLst>
            </p:cNvPr>
            <p:cNvSpPr/>
            <p:nvPr/>
          </p:nvSpPr>
          <p:spPr>
            <a:xfrm>
              <a:off x="6560535" y="3138969"/>
              <a:ext cx="991300" cy="3274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제목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0" name="사각형: 둥근 모서리 61">
              <a:extLst>
                <a:ext uri="{FF2B5EF4-FFF2-40B4-BE49-F238E27FC236}">
                  <a16:creationId xmlns:a16="http://schemas.microsoft.com/office/drawing/2014/main" id="{2BA40DAF-7E70-FD18-ED7D-CBE1C7EF0DD3}"/>
                </a:ext>
              </a:extLst>
            </p:cNvPr>
            <p:cNvSpPr/>
            <p:nvPr/>
          </p:nvSpPr>
          <p:spPr>
            <a:xfrm>
              <a:off x="6560535" y="3537728"/>
              <a:ext cx="991300" cy="3274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전화번호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62">
              <a:extLst>
                <a:ext uri="{FF2B5EF4-FFF2-40B4-BE49-F238E27FC236}">
                  <a16:creationId xmlns:a16="http://schemas.microsoft.com/office/drawing/2014/main" id="{73DBA9B1-775E-A5AC-71F3-502AA9619282}"/>
                </a:ext>
              </a:extLst>
            </p:cNvPr>
            <p:cNvSpPr/>
            <p:nvPr/>
          </p:nvSpPr>
          <p:spPr>
            <a:xfrm>
              <a:off x="6560535" y="3936486"/>
              <a:ext cx="991300" cy="3274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이메일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63">
              <a:extLst>
                <a:ext uri="{FF2B5EF4-FFF2-40B4-BE49-F238E27FC236}">
                  <a16:creationId xmlns:a16="http://schemas.microsoft.com/office/drawing/2014/main" id="{742A63C6-81E0-AA96-6955-ED41699578D0}"/>
                </a:ext>
              </a:extLst>
            </p:cNvPr>
            <p:cNvSpPr/>
            <p:nvPr/>
          </p:nvSpPr>
          <p:spPr>
            <a:xfrm>
              <a:off x="6559279" y="4333525"/>
              <a:ext cx="991300" cy="3274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내용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BC79E2F-F314-2F81-F4EE-2B3B76426C0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856402" y="2764016"/>
            <a:ext cx="1" cy="22736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FE63BD-E3BF-5188-75B7-154DE2EC4C26}"/>
              </a:ext>
            </a:extLst>
          </p:cNvPr>
          <p:cNvCxnSpPr>
            <a:cxnSpLocks/>
          </p:cNvCxnSpPr>
          <p:nvPr/>
        </p:nvCxnSpPr>
        <p:spPr>
          <a:xfrm>
            <a:off x="2740285" y="4119171"/>
            <a:ext cx="0" cy="2262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6C8AE66-733C-7BD5-E1D7-366A56E2C46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299479" y="2784034"/>
            <a:ext cx="1" cy="236688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F18195B-716E-95E5-F680-2FFD31E30DD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551072" y="2756911"/>
            <a:ext cx="1" cy="2196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8641068" y="3125975"/>
            <a:ext cx="1153389" cy="978735"/>
            <a:chOff x="688606" y="2692983"/>
            <a:chExt cx="1153389" cy="978735"/>
          </a:xfrm>
        </p:grpSpPr>
        <p:sp>
          <p:nvSpPr>
            <p:cNvPr id="40" name="사각형: 둥근 모서리 81">
              <a:extLst>
                <a:ext uri="{FF2B5EF4-FFF2-40B4-BE49-F238E27FC236}">
                  <a16:creationId xmlns:a16="http://schemas.microsoft.com/office/drawing/2014/main" id="{5A6C2770-338E-D639-8A9A-35E14FBCEDDC}"/>
                </a:ext>
              </a:extLst>
            </p:cNvPr>
            <p:cNvSpPr/>
            <p:nvPr/>
          </p:nvSpPr>
          <p:spPr>
            <a:xfrm>
              <a:off x="688606" y="2692983"/>
              <a:ext cx="1153389" cy="97873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82">
              <a:extLst>
                <a:ext uri="{FF2B5EF4-FFF2-40B4-BE49-F238E27FC236}">
                  <a16:creationId xmlns:a16="http://schemas.microsoft.com/office/drawing/2014/main" id="{9048A8CE-076D-A8AB-49F5-608B70FE76F3}"/>
                </a:ext>
              </a:extLst>
            </p:cNvPr>
            <p:cNvSpPr/>
            <p:nvPr/>
          </p:nvSpPr>
          <p:spPr>
            <a:xfrm>
              <a:off x="770908" y="2785521"/>
              <a:ext cx="991300" cy="3529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아이디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2" name="사각형: 둥근 모서리 83">
              <a:extLst>
                <a:ext uri="{FF2B5EF4-FFF2-40B4-BE49-F238E27FC236}">
                  <a16:creationId xmlns:a16="http://schemas.microsoft.com/office/drawing/2014/main" id="{FE89FC5E-D182-85BE-2849-9EBF95CFF2EB}"/>
                </a:ext>
              </a:extLst>
            </p:cNvPr>
            <p:cNvSpPr/>
            <p:nvPr/>
          </p:nvSpPr>
          <p:spPr>
            <a:xfrm>
              <a:off x="770908" y="3215217"/>
              <a:ext cx="991300" cy="3529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비밀번호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51" name="사각형: 둥근 모서리 100">
            <a:extLst>
              <a:ext uri="{FF2B5EF4-FFF2-40B4-BE49-F238E27FC236}">
                <a16:creationId xmlns:a16="http://schemas.microsoft.com/office/drawing/2014/main" id="{0C052C00-C082-638E-A51D-AECEBC873C69}"/>
              </a:ext>
            </a:extLst>
          </p:cNvPr>
          <p:cNvSpPr/>
          <p:nvPr/>
        </p:nvSpPr>
        <p:spPr>
          <a:xfrm>
            <a:off x="5374857" y="5530824"/>
            <a:ext cx="991299" cy="329423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</a:rPr>
              <a:t>문의하기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C452780-B756-D3AA-F03A-CD7A300CBB21}"/>
              </a:ext>
            </a:extLst>
          </p:cNvPr>
          <p:cNvCxnSpPr>
            <a:cxnSpLocks/>
          </p:cNvCxnSpPr>
          <p:nvPr/>
        </p:nvCxnSpPr>
        <p:spPr>
          <a:xfrm>
            <a:off x="5856402" y="5227125"/>
            <a:ext cx="0" cy="2262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사각형: 둥근 모서리 39">
            <a:extLst>
              <a:ext uri="{FF2B5EF4-FFF2-40B4-BE49-F238E27FC236}">
                <a16:creationId xmlns:a16="http://schemas.microsoft.com/office/drawing/2014/main" id="{2C6F0485-566E-F761-7DF6-1A395D3D303E}"/>
              </a:ext>
            </a:extLst>
          </p:cNvPr>
          <p:cNvSpPr/>
          <p:nvPr/>
        </p:nvSpPr>
        <p:spPr>
          <a:xfrm>
            <a:off x="3821286" y="3098679"/>
            <a:ext cx="991300" cy="327499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</a:rPr>
              <a:t>내역확인</a:t>
            </a:r>
            <a:endParaRPr lang="en-US" altLang="ko-KR" sz="1200" smtClean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B541108-0301-0886-BE9F-FE05132206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722950" y="2775589"/>
            <a:ext cx="1" cy="23000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사각형: 둥근 모서리 106">
            <a:extLst>
              <a:ext uri="{FF2B5EF4-FFF2-40B4-BE49-F238E27FC236}">
                <a16:creationId xmlns:a16="http://schemas.microsoft.com/office/drawing/2014/main" id="{A19580C5-5238-BC18-CB02-178B2098F020}"/>
              </a:ext>
            </a:extLst>
          </p:cNvPr>
          <p:cNvSpPr/>
          <p:nvPr/>
        </p:nvSpPr>
        <p:spPr>
          <a:xfrm>
            <a:off x="2213324" y="4478060"/>
            <a:ext cx="991300" cy="327499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</a:rPr>
              <a:t>방예약</a:t>
            </a:r>
            <a:endParaRPr lang="ko-KR" altLang="en-US" sz="1200">
              <a:solidFill>
                <a:schemeClr val="bg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9BCA8E9-4C60-C141-2A6E-0724921A1FE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223824" y="2784034"/>
            <a:ext cx="1" cy="26479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121">
            <a:extLst>
              <a:ext uri="{FF2B5EF4-FFF2-40B4-BE49-F238E27FC236}">
                <a16:creationId xmlns:a16="http://schemas.microsoft.com/office/drawing/2014/main" id="{CAEDF3D9-BDEF-E355-CEE6-177C6101B512}"/>
              </a:ext>
            </a:extLst>
          </p:cNvPr>
          <p:cNvCxnSpPr>
            <a:cxnSpLocks/>
            <a:stCxn id="98" idx="3"/>
            <a:endCxn id="10" idx="1"/>
          </p:cNvCxnSpPr>
          <p:nvPr/>
        </p:nvCxnSpPr>
        <p:spPr>
          <a:xfrm flipV="1">
            <a:off x="1700218" y="2591398"/>
            <a:ext cx="527083" cy="260354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/>
          <p:cNvGrpSpPr/>
          <p:nvPr/>
        </p:nvGrpSpPr>
        <p:grpSpPr>
          <a:xfrm>
            <a:off x="635518" y="3130818"/>
            <a:ext cx="1153389" cy="1526597"/>
            <a:chOff x="2502783" y="2785179"/>
            <a:chExt cx="1153389" cy="1526597"/>
          </a:xfrm>
        </p:grpSpPr>
        <p:sp>
          <p:nvSpPr>
            <p:cNvPr id="88" name="사각형: 둥근 모서리 52">
              <a:extLst>
                <a:ext uri="{FF2B5EF4-FFF2-40B4-BE49-F238E27FC236}">
                  <a16:creationId xmlns:a16="http://schemas.microsoft.com/office/drawing/2014/main" id="{4B9B49A0-3017-56F0-384F-516900E2348E}"/>
                </a:ext>
              </a:extLst>
            </p:cNvPr>
            <p:cNvSpPr/>
            <p:nvPr/>
          </p:nvSpPr>
          <p:spPr>
            <a:xfrm>
              <a:off x="2502783" y="2785179"/>
              <a:ext cx="1153389" cy="152659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90" name="사각형: 둥근 모서리 47">
              <a:extLst>
                <a:ext uri="{FF2B5EF4-FFF2-40B4-BE49-F238E27FC236}">
                  <a16:creationId xmlns:a16="http://schemas.microsoft.com/office/drawing/2014/main" id="{36C0A79E-94B9-92FC-D355-EDE93DDD2B9A}"/>
                </a:ext>
              </a:extLst>
            </p:cNvPr>
            <p:cNvSpPr/>
            <p:nvPr/>
          </p:nvSpPr>
          <p:spPr>
            <a:xfrm>
              <a:off x="2585085" y="2881381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err="1" smtClean="0">
                  <a:solidFill>
                    <a:schemeClr val="tx1"/>
                  </a:solidFill>
                </a:rPr>
                <a:t>디럭스킹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91" name="사각형: 둥근 모서리 48">
              <a:extLst>
                <a:ext uri="{FF2B5EF4-FFF2-40B4-BE49-F238E27FC236}">
                  <a16:creationId xmlns:a16="http://schemas.microsoft.com/office/drawing/2014/main" id="{6B0624B6-BD57-677C-B628-418E35F049A6}"/>
                </a:ext>
              </a:extLst>
            </p:cNvPr>
            <p:cNvSpPr/>
            <p:nvPr/>
          </p:nvSpPr>
          <p:spPr>
            <a:xfrm>
              <a:off x="2585085" y="3340201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err="1" smtClean="0">
                  <a:solidFill>
                    <a:schemeClr val="tx1"/>
                  </a:solidFill>
                </a:rPr>
                <a:t>디럭스트윈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92" name="사각형: 둥근 모서리 49">
              <a:extLst>
                <a:ext uri="{FF2B5EF4-FFF2-40B4-BE49-F238E27FC236}">
                  <a16:creationId xmlns:a16="http://schemas.microsoft.com/office/drawing/2014/main" id="{20CFEF14-F211-68B9-7309-2751461AAEB4}"/>
                </a:ext>
              </a:extLst>
            </p:cNvPr>
            <p:cNvSpPr/>
            <p:nvPr/>
          </p:nvSpPr>
          <p:spPr>
            <a:xfrm>
              <a:off x="2585085" y="3799021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err="1" smtClean="0">
                  <a:solidFill>
                    <a:schemeClr val="tx1"/>
                  </a:solidFill>
                </a:rPr>
                <a:t>로얄스위트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</p:grpSp>
      <p:sp>
        <p:nvSpPr>
          <p:cNvPr id="98" name="사각형: 둥근 모서리 106">
            <a:extLst>
              <a:ext uri="{FF2B5EF4-FFF2-40B4-BE49-F238E27FC236}">
                <a16:creationId xmlns:a16="http://schemas.microsoft.com/office/drawing/2014/main" id="{A19580C5-5238-BC18-CB02-178B2098F020}"/>
              </a:ext>
            </a:extLst>
          </p:cNvPr>
          <p:cNvSpPr/>
          <p:nvPr/>
        </p:nvSpPr>
        <p:spPr>
          <a:xfrm>
            <a:off x="708918" y="5031189"/>
            <a:ext cx="991300" cy="327499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</a:rPr>
              <a:t>방예약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2149611" y="3046106"/>
            <a:ext cx="1153389" cy="921628"/>
            <a:chOff x="3871605" y="2654332"/>
            <a:chExt cx="1153389" cy="921628"/>
          </a:xfrm>
        </p:grpSpPr>
        <p:sp>
          <p:nvSpPr>
            <p:cNvPr id="69" name="사각형: 둥근 모서리 99">
              <a:extLst>
                <a:ext uri="{FF2B5EF4-FFF2-40B4-BE49-F238E27FC236}">
                  <a16:creationId xmlns:a16="http://schemas.microsoft.com/office/drawing/2014/main" id="{80E7AD73-FCC8-C740-A6BA-1AD5D186F9CD}"/>
                </a:ext>
              </a:extLst>
            </p:cNvPr>
            <p:cNvSpPr/>
            <p:nvPr/>
          </p:nvSpPr>
          <p:spPr>
            <a:xfrm>
              <a:off x="3871605" y="2654332"/>
              <a:ext cx="1153389" cy="92162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0" name="사각형: 둥근 모서리 105">
              <a:extLst>
                <a:ext uri="{FF2B5EF4-FFF2-40B4-BE49-F238E27FC236}">
                  <a16:creationId xmlns:a16="http://schemas.microsoft.com/office/drawing/2014/main" id="{902ADDA1-6CAC-79E6-052D-07C55F3F0AD9}"/>
                </a:ext>
              </a:extLst>
            </p:cNvPr>
            <p:cNvSpPr/>
            <p:nvPr/>
          </p:nvSpPr>
          <p:spPr>
            <a:xfrm>
              <a:off x="3953907" y="2740209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</a:rPr>
                <a:t>로그인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8" name="사각형: 둥근 모서리 106">
              <a:extLst>
                <a:ext uri="{FF2B5EF4-FFF2-40B4-BE49-F238E27FC236}">
                  <a16:creationId xmlns:a16="http://schemas.microsoft.com/office/drawing/2014/main" id="{A19580C5-5238-BC18-CB02-178B2098F020}"/>
                </a:ext>
              </a:extLst>
            </p:cNvPr>
            <p:cNvSpPr/>
            <p:nvPr/>
          </p:nvSpPr>
          <p:spPr>
            <a:xfrm>
              <a:off x="3966371" y="3150867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err="1" smtClean="0">
                  <a:solidFill>
                    <a:schemeClr val="bg1"/>
                  </a:solidFill>
                </a:rPr>
                <a:t>객실종류</a:t>
              </a:r>
              <a:endParaRPr lang="en-US" altLang="ko-KR" sz="120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smtClean="0">
                  <a:solidFill>
                    <a:schemeClr val="bg1"/>
                  </a:solidFill>
                </a:rPr>
                <a:t>선택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DFE63BD-E3BF-5188-75B7-154DE2EC4C26}"/>
              </a:ext>
            </a:extLst>
          </p:cNvPr>
          <p:cNvCxnSpPr>
            <a:cxnSpLocks/>
          </p:cNvCxnSpPr>
          <p:nvPr/>
        </p:nvCxnSpPr>
        <p:spPr>
          <a:xfrm>
            <a:off x="1215392" y="4731173"/>
            <a:ext cx="0" cy="2262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6974377" y="3074532"/>
            <a:ext cx="1153389" cy="921628"/>
            <a:chOff x="3871605" y="2654332"/>
            <a:chExt cx="1153389" cy="921628"/>
          </a:xfrm>
        </p:grpSpPr>
        <p:sp>
          <p:nvSpPr>
            <p:cNvPr id="118" name="사각형: 둥근 모서리 99">
              <a:extLst>
                <a:ext uri="{FF2B5EF4-FFF2-40B4-BE49-F238E27FC236}">
                  <a16:creationId xmlns:a16="http://schemas.microsoft.com/office/drawing/2014/main" id="{80E7AD73-FCC8-C740-A6BA-1AD5D186F9CD}"/>
                </a:ext>
              </a:extLst>
            </p:cNvPr>
            <p:cNvSpPr/>
            <p:nvPr/>
          </p:nvSpPr>
          <p:spPr>
            <a:xfrm>
              <a:off x="3871605" y="2654332"/>
              <a:ext cx="1153389" cy="92162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19" name="사각형: 둥근 모서리 105">
              <a:extLst>
                <a:ext uri="{FF2B5EF4-FFF2-40B4-BE49-F238E27FC236}">
                  <a16:creationId xmlns:a16="http://schemas.microsoft.com/office/drawing/2014/main" id="{902ADDA1-6CAC-79E6-052D-07C55F3F0AD9}"/>
                </a:ext>
              </a:extLst>
            </p:cNvPr>
            <p:cNvSpPr/>
            <p:nvPr/>
          </p:nvSpPr>
          <p:spPr>
            <a:xfrm>
              <a:off x="3953907" y="2740209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</a:rPr>
                <a:t>로그인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20" name="사각형: 둥근 모서리 106">
              <a:extLst>
                <a:ext uri="{FF2B5EF4-FFF2-40B4-BE49-F238E27FC236}">
                  <a16:creationId xmlns:a16="http://schemas.microsoft.com/office/drawing/2014/main" id="{A19580C5-5238-BC18-CB02-178B2098F020}"/>
                </a:ext>
              </a:extLst>
            </p:cNvPr>
            <p:cNvSpPr/>
            <p:nvPr/>
          </p:nvSpPr>
          <p:spPr>
            <a:xfrm>
              <a:off x="3966371" y="3150867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</a:rPr>
                <a:t>후기작성</a:t>
              </a:r>
              <a:endParaRPr lang="en-US" altLang="ko-KR" sz="120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10256374" y="3063811"/>
            <a:ext cx="1153389" cy="2286642"/>
            <a:chOff x="688606" y="2692983"/>
            <a:chExt cx="1153389" cy="2286642"/>
          </a:xfrm>
        </p:grpSpPr>
        <p:sp>
          <p:nvSpPr>
            <p:cNvPr id="122" name="사각형: 둥근 모서리 81">
              <a:extLst>
                <a:ext uri="{FF2B5EF4-FFF2-40B4-BE49-F238E27FC236}">
                  <a16:creationId xmlns:a16="http://schemas.microsoft.com/office/drawing/2014/main" id="{5A6C2770-338E-D639-8A9A-35E14FBCEDDC}"/>
                </a:ext>
              </a:extLst>
            </p:cNvPr>
            <p:cNvSpPr/>
            <p:nvPr/>
          </p:nvSpPr>
          <p:spPr>
            <a:xfrm>
              <a:off x="688606" y="2692983"/>
              <a:ext cx="1153389" cy="2286642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23" name="사각형: 둥근 모서리 82">
              <a:extLst>
                <a:ext uri="{FF2B5EF4-FFF2-40B4-BE49-F238E27FC236}">
                  <a16:creationId xmlns:a16="http://schemas.microsoft.com/office/drawing/2014/main" id="{9048A8CE-076D-A8AB-49F5-608B70FE76F3}"/>
                </a:ext>
              </a:extLst>
            </p:cNvPr>
            <p:cNvSpPr/>
            <p:nvPr/>
          </p:nvSpPr>
          <p:spPr>
            <a:xfrm>
              <a:off x="770908" y="2785521"/>
              <a:ext cx="991300" cy="3529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아이디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24" name="사각형: 둥근 모서리 83">
              <a:extLst>
                <a:ext uri="{FF2B5EF4-FFF2-40B4-BE49-F238E27FC236}">
                  <a16:creationId xmlns:a16="http://schemas.microsoft.com/office/drawing/2014/main" id="{FE89FC5E-D182-85BE-2849-9EBF95CFF2EB}"/>
                </a:ext>
              </a:extLst>
            </p:cNvPr>
            <p:cNvSpPr/>
            <p:nvPr/>
          </p:nvSpPr>
          <p:spPr>
            <a:xfrm>
              <a:off x="770908" y="3215217"/>
              <a:ext cx="991300" cy="3529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비밀번호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25" name="사각형: 둥근 모서리 84">
              <a:extLst>
                <a:ext uri="{FF2B5EF4-FFF2-40B4-BE49-F238E27FC236}">
                  <a16:creationId xmlns:a16="http://schemas.microsoft.com/office/drawing/2014/main" id="{656DE941-6050-7D18-DEA4-7045E96512FF}"/>
                </a:ext>
              </a:extLst>
            </p:cNvPr>
            <p:cNvSpPr/>
            <p:nvPr/>
          </p:nvSpPr>
          <p:spPr>
            <a:xfrm>
              <a:off x="770908" y="3644913"/>
              <a:ext cx="991300" cy="3529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err="1" smtClean="0">
                  <a:solidFill>
                    <a:schemeClr val="tx1"/>
                  </a:solidFill>
                </a:rPr>
                <a:t>고객이름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26" name="사각형: 둥근 모서리 85">
              <a:extLst>
                <a:ext uri="{FF2B5EF4-FFF2-40B4-BE49-F238E27FC236}">
                  <a16:creationId xmlns:a16="http://schemas.microsoft.com/office/drawing/2014/main" id="{2C1409F1-B5A7-4E11-184D-604DB4906B14}"/>
                </a:ext>
              </a:extLst>
            </p:cNvPr>
            <p:cNvSpPr/>
            <p:nvPr/>
          </p:nvSpPr>
          <p:spPr>
            <a:xfrm>
              <a:off x="770908" y="4074609"/>
              <a:ext cx="991300" cy="3529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전화번호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127" name="사각형: 둥근 모서리 86">
              <a:extLst>
                <a:ext uri="{FF2B5EF4-FFF2-40B4-BE49-F238E27FC236}">
                  <a16:creationId xmlns:a16="http://schemas.microsoft.com/office/drawing/2014/main" id="{E97C3859-16CF-8300-589A-7E8C24E3BF8A}"/>
                </a:ext>
              </a:extLst>
            </p:cNvPr>
            <p:cNvSpPr/>
            <p:nvPr/>
          </p:nvSpPr>
          <p:spPr>
            <a:xfrm>
              <a:off x="769652" y="4502452"/>
              <a:ext cx="991300" cy="3529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휴대폰 번호</a:t>
              </a:r>
            </a:p>
          </p:txBody>
        </p:sp>
      </p:grp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80DBACA-C0DD-2218-5330-A6BA3F62408F}"/>
              </a:ext>
            </a:extLst>
          </p:cNvPr>
          <p:cNvCxnSpPr>
            <a:cxnSpLocks/>
          </p:cNvCxnSpPr>
          <p:nvPr/>
        </p:nvCxnSpPr>
        <p:spPr>
          <a:xfrm>
            <a:off x="7544794" y="2175291"/>
            <a:ext cx="0" cy="2234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사각형: 둥근 모서리 12">
            <a:extLst>
              <a:ext uri="{FF2B5EF4-FFF2-40B4-BE49-F238E27FC236}">
                <a16:creationId xmlns:a16="http://schemas.microsoft.com/office/drawing/2014/main" id="{F68B6DCB-514D-EF8C-F2A0-B4E05FF03D82}"/>
              </a:ext>
            </a:extLst>
          </p:cNvPr>
          <p:cNvSpPr/>
          <p:nvPr/>
        </p:nvSpPr>
        <p:spPr>
          <a:xfrm>
            <a:off x="10337419" y="2388529"/>
            <a:ext cx="991300" cy="368382"/>
          </a:xfrm>
          <a:prstGeom prst="roundRect">
            <a:avLst/>
          </a:prstGeom>
          <a:solidFill>
            <a:srgbClr val="F1E3C4"/>
          </a:solidFill>
          <a:ln>
            <a:solidFill>
              <a:srgbClr val="E8D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회원가입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F18195B-716E-95E5-F680-2FFD31E30DD4}"/>
              </a:ext>
            </a:extLst>
          </p:cNvPr>
          <p:cNvCxnSpPr>
            <a:cxnSpLocks/>
          </p:cNvCxnSpPr>
          <p:nvPr/>
        </p:nvCxnSpPr>
        <p:spPr>
          <a:xfrm flipH="1">
            <a:off x="10833068" y="2776628"/>
            <a:ext cx="1" cy="2196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616156" y="397144"/>
            <a:ext cx="29594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smtClean="0">
                <a:solidFill>
                  <a:srgbClr val="0070C0"/>
                </a:solidFill>
                <a:latin typeface="Noto Sans"/>
                <a:ea typeface="Noto Sans CJK KR Bold" panose="020B0800000000000000"/>
              </a:rPr>
              <a:t>화면 구성</a:t>
            </a:r>
            <a:endParaRPr lang="ko-KR" altLang="en-US" sz="5000" b="1">
              <a:solidFill>
                <a:srgbClr val="0070C0"/>
              </a:solidFill>
              <a:latin typeface="Noto Sans"/>
              <a:ea typeface="Noto Sans CJK KR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3915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F2784A-E96C-48D5-8980-5188B6F84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23120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1460759" y="2767281"/>
            <a:ext cx="92704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3. </a:t>
            </a:r>
            <a:r>
              <a:rPr lang="ko-KR" altLang="en-US" sz="8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화면 별 주요 기능</a:t>
            </a:r>
            <a:endParaRPr lang="ko-KR" altLang="en-US" sz="80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1643505" y="2767281"/>
            <a:ext cx="89050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3-1 </a:t>
            </a:r>
            <a:r>
              <a:rPr lang="ko-KR" altLang="en-US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회원가입 주요 기능</a:t>
            </a:r>
            <a:endParaRPr lang="ko-KR" altLang="en-US" sz="66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8" y="985294"/>
            <a:ext cx="5114925" cy="47724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08" y="1317803"/>
            <a:ext cx="4751197" cy="1616589"/>
          </a:xfrm>
          <a:prstGeom prst="rect">
            <a:avLst/>
          </a:prstGeom>
        </p:spPr>
      </p:pic>
      <p:sp>
        <p:nvSpPr>
          <p:cNvPr id="10" name="사각형 설명선 9"/>
          <p:cNvSpPr/>
          <p:nvPr/>
        </p:nvSpPr>
        <p:spPr>
          <a:xfrm>
            <a:off x="6392487" y="3874324"/>
            <a:ext cx="4627938" cy="1691286"/>
          </a:xfrm>
          <a:prstGeom prst="wedgeRectCallout">
            <a:avLst>
              <a:gd name="adj1" fmla="val -21469"/>
              <a:gd name="adj2" fmla="val -88414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</a:rPr>
              <a:t>아이디 입력 시 체크박스 이용해서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smtClean="0">
                <a:solidFill>
                  <a:schemeClr val="tx1"/>
                </a:solidFill>
              </a:rPr>
              <a:t>사용 가능한 아이디와 중복된 아이디를 검증할 수 있게 이벤트 </a:t>
            </a:r>
            <a:r>
              <a:rPr lang="ko-KR" altLang="en-US" sz="2000" err="1" smtClean="0">
                <a:solidFill>
                  <a:schemeClr val="tx1"/>
                </a:solidFill>
              </a:rPr>
              <a:t>리스너와</a:t>
            </a:r>
            <a:r>
              <a:rPr lang="ko-KR" altLang="en-US" sz="2000" smtClean="0">
                <a:solidFill>
                  <a:schemeClr val="tx1"/>
                </a:solidFill>
              </a:rPr>
              <a:t>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tx1"/>
                </a:solidFill>
              </a:rPr>
              <a:t>ajax</a:t>
            </a:r>
            <a:r>
              <a:rPr lang="ko-KR" altLang="en-US" sz="2000" smtClean="0">
                <a:solidFill>
                  <a:schemeClr val="tx1"/>
                </a:solidFill>
              </a:rPr>
              <a:t>를 사용</a:t>
            </a:r>
            <a:endParaRPr lang="en-US" altLang="ko-KR" sz="200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929053" y="409575"/>
            <a:ext cx="0" cy="6172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8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7" y="1067400"/>
            <a:ext cx="5232285" cy="4619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48" y="641347"/>
            <a:ext cx="5395681" cy="14922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748" y="4773846"/>
            <a:ext cx="5395681" cy="1456491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7046152" y="2300840"/>
            <a:ext cx="3907598" cy="954963"/>
          </a:xfrm>
          <a:prstGeom prst="wedgeRectCallout">
            <a:avLst>
              <a:gd name="adj1" fmla="val -109206"/>
              <a:gd name="adj2" fmla="val 50323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비밀번호를 입력하지 않고 회원가입을 누르면 메시지 알림이 뜨게 설정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6438901" y="3575443"/>
            <a:ext cx="5205528" cy="954963"/>
          </a:xfrm>
          <a:prstGeom prst="wedgeRectCallout">
            <a:avLst>
              <a:gd name="adj1" fmla="val -83011"/>
              <a:gd name="adj2" fmla="val -68902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비밀번호를 소문자와 숫자</a:t>
            </a:r>
            <a:r>
              <a:rPr lang="en-US" altLang="ko-KR" sz="1600" smtClean="0">
                <a:solidFill>
                  <a:schemeClr val="tx1"/>
                </a:solidFill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</a:rPr>
              <a:t>특수문자를 넣어서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8</a:t>
            </a:r>
            <a:r>
              <a:rPr lang="ko-KR" altLang="en-US" sz="1600" smtClean="0">
                <a:solidFill>
                  <a:schemeClr val="tx1"/>
                </a:solidFill>
              </a:rPr>
              <a:t>자리 이상이 되게 설정하여 조건이 맞지 않을 경우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알림이 뜨게 설정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71750" y="3161655"/>
            <a:ext cx="2228849" cy="29592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47950" y="3257550"/>
            <a:ext cx="523875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527" y="4902845"/>
            <a:ext cx="5125534" cy="15671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7" y="1067400"/>
            <a:ext cx="5232285" cy="4619025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5969827" y="2171598"/>
            <a:ext cx="2901631" cy="954963"/>
          </a:xfrm>
          <a:prstGeom prst="wedgeRectCallout">
            <a:avLst>
              <a:gd name="adj1" fmla="val -93778"/>
              <a:gd name="adj2" fmla="val 161038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전화번호 입력 시 </a:t>
            </a:r>
            <a:r>
              <a:rPr lang="ko-KR" altLang="en-US" sz="1600" err="1" smtClean="0">
                <a:solidFill>
                  <a:schemeClr val="tx1"/>
                </a:solidFill>
              </a:rPr>
              <a:t>하이폰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넣어야 되도록 조건 설정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6287315" y="3785957"/>
            <a:ext cx="4761956" cy="954963"/>
          </a:xfrm>
          <a:prstGeom prst="wedgeRectCallout">
            <a:avLst>
              <a:gd name="adj1" fmla="val -83522"/>
              <a:gd name="adj2" fmla="val 42810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이메일 형식을 정해서 입력하도록 설정</a:t>
            </a:r>
            <a:r>
              <a:rPr lang="en-US" altLang="ko-KR" sz="160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조건이 맞지 않으면 알림이 나옴</a:t>
            </a:r>
            <a:endParaRPr lang="en-US" altLang="ko-KR" sz="160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62225" y="4080268"/>
            <a:ext cx="2228849" cy="29592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71750" y="4546993"/>
            <a:ext cx="2228849" cy="29592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74" y="4140986"/>
            <a:ext cx="1085851" cy="1831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526" y="487473"/>
            <a:ext cx="5125534" cy="15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1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2066698" y="2767281"/>
            <a:ext cx="805861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3-2 </a:t>
            </a:r>
            <a:r>
              <a:rPr lang="ko-KR" altLang="en-US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로그인 주요 기능</a:t>
            </a:r>
            <a:endParaRPr lang="ko-KR" altLang="en-US" sz="66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0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8" y="85306"/>
            <a:ext cx="8664111" cy="6689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한쪽 모서리는 잘리고 다른 쪽 모서리는 둥근 사각형 3"/>
          <p:cNvSpPr/>
          <p:nvPr/>
        </p:nvSpPr>
        <p:spPr>
          <a:xfrm>
            <a:off x="8512893" y="74814"/>
            <a:ext cx="3573813" cy="6700276"/>
          </a:xfrm>
          <a:prstGeom prst="snip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1.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Session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에 저장된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member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로그인 회원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)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객체가 존재할 경우 </a:t>
            </a:r>
            <a:r>
              <a:rPr lang="ko-KR" altLang="en-US" sz="1100" dirty="0" err="1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로그인이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되어 있는 것으로 간주하고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로그아웃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’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버튼을 보여준다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2.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Session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에 저장된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member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객체가 없을 경우에는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‘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로그인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’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버튼이 보여지게 된다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  <a:b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</a:b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</a:b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3.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로그아웃 버튼을 클릭할 경우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Session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에 저장된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member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객체를 제거하고 메인 페이지를 새로 요청한다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4.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header.jsp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와 </a:t>
            </a:r>
            <a:r>
              <a:rPr lang="en-US" altLang="ko-KR" sz="1100" b="1" dirty="0" err="1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footer.jsp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를 모든 페이지 구성에 포함하여 메뉴를 모든 페이지에서 볼 수 있도록 작성하였다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5.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상단에서 메뉴 이름을 누를 경우 각각의 페이지를 요청하고 </a:t>
            </a:r>
            <a:r>
              <a:rPr lang="ko-KR" altLang="en-US" sz="1100" dirty="0" err="1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로그인이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필요한 경우에는 </a:t>
            </a:r>
            <a:r>
              <a:rPr lang="ko-KR" altLang="en-US" sz="1100" dirty="0" err="1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로그인폼으로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이동한다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마찬가지로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Session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에 회원 객체가 존재하는 경우에는 바로 이동할 수 있도록 작성하였다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6.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Session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에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member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객체를 저장할 때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Session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접근 시간을 새로운 변수에 담아 저장하고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현재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시간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과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세션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생성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시간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’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의 차이를 계산하여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세션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만료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시간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’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을 넘어갈 경우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member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객체를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Session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에서 제거한다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 </a:t>
            </a: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※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세션은 시간이 되면 자동으로 삭제되지만 자동 로그아웃을 가시적으로 구현하기 위해서 활용</a:t>
            </a:r>
            <a:endParaRPr lang="en-US" altLang="ko-KR" sz="1100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7. 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Session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이 만료되면 확인 창을 띄우고 로그아웃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8. 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만약 로그인 된 상태에서 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회원가입</a:t>
            </a:r>
            <a:r>
              <a:rPr lang="en-US" altLang="ko-KR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’</a:t>
            </a:r>
            <a:r>
              <a:rPr lang="ko-KR" altLang="en-US" sz="11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을 클릭할 경우에는 회원가입으로 이동하지 않도록 설정 </a:t>
            </a:r>
            <a:endParaRPr lang="en-US" altLang="ko-KR" sz="1100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endParaRPr lang="ko-KR" altLang="en-US" sz="11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5795087" y="903215"/>
            <a:ext cx="1690436" cy="986088"/>
          </a:xfrm>
          <a:prstGeom prst="wedgeRectCallout">
            <a:avLst>
              <a:gd name="adj1" fmla="val 39916"/>
              <a:gd name="adj2" fmla="val -72926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6468" y="831207"/>
            <a:ext cx="2253915" cy="147913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63591" y="831209"/>
            <a:ext cx="2723481" cy="69515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63591" y="1704706"/>
            <a:ext cx="2723481" cy="69515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5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41" y="371145"/>
            <a:ext cx="4133212" cy="45056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50" y="497933"/>
            <a:ext cx="4846538" cy="1586339"/>
          </a:xfrm>
          <a:prstGeom prst="rect">
            <a:avLst/>
          </a:prstGeom>
        </p:spPr>
      </p:pic>
      <p:sp>
        <p:nvSpPr>
          <p:cNvPr id="12" name="사각형 설명선 11"/>
          <p:cNvSpPr/>
          <p:nvPr/>
        </p:nvSpPr>
        <p:spPr>
          <a:xfrm>
            <a:off x="4652487" y="1606791"/>
            <a:ext cx="3798632" cy="954963"/>
          </a:xfrm>
          <a:prstGeom prst="wedgeRectCallout">
            <a:avLst>
              <a:gd name="adj1" fmla="val -71963"/>
              <a:gd name="adj2" fmla="val 116154"/>
            </a:avLst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로그인 버튼 클릭 시</a:t>
            </a:r>
            <a:r>
              <a:rPr lang="en-US" altLang="ko-KR" sz="1600" smtClean="0">
                <a:solidFill>
                  <a:schemeClr val="tx1"/>
                </a:solidFill>
              </a:rPr>
              <a:t> </a:t>
            </a:r>
            <a:r>
              <a:rPr lang="ko-KR" altLang="en-US" sz="1600" smtClean="0">
                <a:solidFill>
                  <a:schemeClr val="tx1"/>
                </a:solidFill>
              </a:rPr>
              <a:t>아이디가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 smtClean="0">
                <a:solidFill>
                  <a:schemeClr val="tx1"/>
                </a:solidFill>
              </a:rPr>
              <a:t>빈칸이면 아이디 입력해달라는 메시지 출력</a:t>
            </a:r>
            <a:endParaRPr lang="en-US" altLang="ko-KR" sz="160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909" y="2852140"/>
            <a:ext cx="3972479" cy="14289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94" y="4967812"/>
            <a:ext cx="3533905" cy="1306750"/>
          </a:xfrm>
          <a:prstGeom prst="rect">
            <a:avLst/>
          </a:prstGeom>
        </p:spPr>
      </p:pic>
      <p:sp>
        <p:nvSpPr>
          <p:cNvPr id="15" name="사각형 설명선 14"/>
          <p:cNvSpPr/>
          <p:nvPr/>
        </p:nvSpPr>
        <p:spPr>
          <a:xfrm>
            <a:off x="4841153" y="3714647"/>
            <a:ext cx="3521797" cy="954963"/>
          </a:xfrm>
          <a:prstGeom prst="wedgeRectCallout">
            <a:avLst>
              <a:gd name="adj1" fmla="val -68219"/>
              <a:gd name="adj2" fmla="val 106180"/>
            </a:avLst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회원 가입한 회원이 아닌 아이디로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로그인 하면 가입된 회원이 존재하지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않는다는 메시지 출력</a:t>
            </a:r>
            <a:endParaRPr lang="en-US" altLang="ko-KR" sz="160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3150" y="3094980"/>
            <a:ext cx="1533525" cy="24829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00325" y="5076180"/>
            <a:ext cx="1857375" cy="27687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09850" y="5818815"/>
            <a:ext cx="1857375" cy="27687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127" y="4789063"/>
            <a:ext cx="4267796" cy="1486107"/>
          </a:xfrm>
          <a:prstGeom prst="rect">
            <a:avLst/>
          </a:prstGeom>
        </p:spPr>
      </p:pic>
      <p:sp>
        <p:nvSpPr>
          <p:cNvPr id="21" name="사각형 설명선 20"/>
          <p:cNvSpPr/>
          <p:nvPr/>
        </p:nvSpPr>
        <p:spPr>
          <a:xfrm>
            <a:off x="5141010" y="5539629"/>
            <a:ext cx="3521797" cy="1089771"/>
          </a:xfrm>
          <a:prstGeom prst="wedgeRectCallout">
            <a:avLst>
              <a:gd name="adj1" fmla="val -72005"/>
              <a:gd name="adj2" fmla="val -7526"/>
            </a:avLst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알맞은 회원 데이터로 </a:t>
            </a:r>
            <a:r>
              <a:rPr lang="ko-KR" altLang="en-US" sz="1600" err="1" smtClean="0">
                <a:solidFill>
                  <a:schemeClr val="tx1"/>
                </a:solidFill>
              </a:rPr>
              <a:t>로그인이</a:t>
            </a:r>
            <a:r>
              <a:rPr lang="ko-KR" altLang="en-US" sz="1600" smtClean="0">
                <a:solidFill>
                  <a:schemeClr val="tx1"/>
                </a:solidFill>
              </a:rPr>
              <a:t>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완료되면 메시지 나오면서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err="1" smtClean="0">
                <a:solidFill>
                  <a:schemeClr val="tx1"/>
                </a:solidFill>
              </a:rPr>
              <a:t>서블릿에서</a:t>
            </a:r>
            <a:r>
              <a:rPr lang="ko-KR" altLang="en-US" sz="1600" smtClean="0">
                <a:solidFill>
                  <a:schemeClr val="tx1"/>
                </a:solidFill>
              </a:rPr>
              <a:t> 메인페이지로 넘어가게 </a:t>
            </a:r>
            <a:r>
              <a:rPr lang="en-US" altLang="ko-KR" sz="1600" err="1" smtClean="0">
                <a:solidFill>
                  <a:schemeClr val="tx1"/>
                </a:solidFill>
              </a:rPr>
              <a:t>doGet</a:t>
            </a:r>
            <a:r>
              <a:rPr lang="en-US" altLang="ko-KR" sz="1600" smtClean="0">
                <a:solidFill>
                  <a:schemeClr val="tx1"/>
                </a:solidFill>
              </a:rPr>
              <a:t> </a:t>
            </a:r>
            <a:r>
              <a:rPr lang="ko-KR" altLang="en-US" sz="1600" smtClean="0">
                <a:solidFill>
                  <a:schemeClr val="tx1"/>
                </a:solidFill>
              </a:rPr>
              <a:t>방식으로 넘김</a:t>
            </a:r>
            <a:endParaRPr lang="en-US" altLang="ko-KR" sz="16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1527285" y="2767281"/>
            <a:ext cx="913743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3-3 </a:t>
            </a:r>
            <a:r>
              <a:rPr lang="ko-KR" altLang="en-US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객실 정보 주요 기능</a:t>
            </a:r>
            <a:endParaRPr lang="ko-KR" altLang="en-US" sz="66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F2784A-E96C-48D5-8980-5188B6F84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2312060"/>
          </a:xfrm>
          <a:prstGeom prst="rect">
            <a:avLst/>
          </a:prstGeom>
        </p:spPr>
      </p:pic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8A716ADF-8181-4BCA-8F1F-964FD6F6DD06}"/>
              </a:ext>
            </a:extLst>
          </p:cNvPr>
          <p:cNvSpPr/>
          <p:nvPr/>
        </p:nvSpPr>
        <p:spPr>
          <a:xfrm>
            <a:off x="1028737" y="2965483"/>
            <a:ext cx="2712789" cy="459543"/>
          </a:xfrm>
          <a:prstGeom prst="chevron">
            <a:avLst/>
          </a:prstGeom>
          <a:solidFill>
            <a:srgbClr val="73A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78693F-842B-4B8D-8BB7-C716CDCF3338}"/>
              </a:ext>
            </a:extLst>
          </p:cNvPr>
          <p:cNvSpPr/>
          <p:nvPr/>
        </p:nvSpPr>
        <p:spPr>
          <a:xfrm>
            <a:off x="1337702" y="3065801"/>
            <a:ext cx="1679287" cy="287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70" b="1" i="1" smtClean="0">
                <a:solidFill>
                  <a:schemeClr val="bg1"/>
                </a:solidFill>
                <a:latin typeface="Noto Sans" panose="020B0502040504020204"/>
                <a:ea typeface="Noto Sans CJK KR Bold" panose="020B0800000000000000" pitchFamily="34" charset="-127"/>
              </a:rPr>
              <a:t>1. </a:t>
            </a:r>
            <a:r>
              <a:rPr lang="ko-KR" altLang="en-US" sz="1270" b="1" i="1" smtClean="0">
                <a:solidFill>
                  <a:schemeClr val="bg1"/>
                </a:solidFill>
                <a:latin typeface="Noto Sans" panose="020B0502040504020204"/>
                <a:ea typeface="Noto Sans CJK KR Bold" panose="020B0800000000000000" pitchFamily="34" charset="-127"/>
              </a:rPr>
              <a:t>프로젝트 개요</a:t>
            </a:r>
            <a:endParaRPr lang="ko-KR" altLang="en-US" sz="1270" b="1" i="1">
              <a:solidFill>
                <a:schemeClr val="bg1"/>
              </a:solidFill>
              <a:latin typeface="Noto Sans" panose="020B0502040504020204"/>
              <a:ea typeface="Noto Sans CJK KR Bold" panose="020B08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F22AD9-0C40-4A2E-86D1-4E9160830A0D}"/>
              </a:ext>
            </a:extLst>
          </p:cNvPr>
          <p:cNvSpPr/>
          <p:nvPr/>
        </p:nvSpPr>
        <p:spPr>
          <a:xfrm>
            <a:off x="1028737" y="3547472"/>
            <a:ext cx="2314538" cy="1097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89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- </a:t>
            </a:r>
            <a:r>
              <a:rPr lang="ko-KR" altLang="en-US" sz="1089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팀원 소개 및 역할분담</a:t>
            </a:r>
            <a:endParaRPr lang="en-US" altLang="ko-KR" sz="1089" smtClean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89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- </a:t>
            </a:r>
            <a:r>
              <a:rPr lang="ko-KR" altLang="en-US" sz="1089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개발 환경</a:t>
            </a:r>
            <a:endParaRPr lang="en-US" altLang="ko-KR" sz="1089" smtClean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89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- </a:t>
            </a:r>
            <a:r>
              <a:rPr lang="ko-KR" altLang="en-US" sz="1089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스케줄 </a:t>
            </a:r>
          </a:p>
          <a:p>
            <a:pPr marL="155539" indent="-155539">
              <a:lnSpc>
                <a:spcPct val="150000"/>
              </a:lnSpc>
              <a:buFontTx/>
              <a:buChar char="-"/>
            </a:pPr>
            <a:endParaRPr lang="ko-KR" altLang="en-US" sz="1089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339E37C-C8C7-456A-B4A9-74D43FA945D1}"/>
              </a:ext>
            </a:extLst>
          </p:cNvPr>
          <p:cNvCxnSpPr>
            <a:cxnSpLocks/>
          </p:cNvCxnSpPr>
          <p:nvPr/>
        </p:nvCxnSpPr>
        <p:spPr>
          <a:xfrm>
            <a:off x="914400" y="2508454"/>
            <a:ext cx="10305826" cy="0"/>
          </a:xfrm>
          <a:prstGeom prst="line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082C13B0-236F-47B6-BEA8-823AFF95EDC2}"/>
              </a:ext>
            </a:extLst>
          </p:cNvPr>
          <p:cNvSpPr/>
          <p:nvPr/>
        </p:nvSpPr>
        <p:spPr>
          <a:xfrm>
            <a:off x="3600966" y="2965483"/>
            <a:ext cx="2712789" cy="459543"/>
          </a:xfrm>
          <a:prstGeom prst="chevron">
            <a:avLst/>
          </a:prstGeom>
          <a:solidFill>
            <a:srgbClr val="73A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>
              <a:solidFill>
                <a:schemeClr val="tx1"/>
              </a:solidFill>
            </a:endParaRPr>
          </a:p>
        </p:txBody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D5A948DB-A567-47B6-9D56-95E3930A8FA4}"/>
              </a:ext>
            </a:extLst>
          </p:cNvPr>
          <p:cNvSpPr/>
          <p:nvPr/>
        </p:nvSpPr>
        <p:spPr>
          <a:xfrm>
            <a:off x="6173195" y="2965483"/>
            <a:ext cx="2712789" cy="459543"/>
          </a:xfrm>
          <a:prstGeom prst="chevron">
            <a:avLst/>
          </a:prstGeom>
          <a:solidFill>
            <a:srgbClr val="73A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85503F9-A933-4378-8E76-6302A777DAF9}"/>
              </a:ext>
            </a:extLst>
          </p:cNvPr>
          <p:cNvSpPr/>
          <p:nvPr/>
        </p:nvSpPr>
        <p:spPr>
          <a:xfrm>
            <a:off x="3692406" y="3547472"/>
            <a:ext cx="2203569" cy="846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89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- ERD</a:t>
            </a:r>
          </a:p>
          <a:p>
            <a:pPr>
              <a:lnSpc>
                <a:spcPct val="150000"/>
              </a:lnSpc>
            </a:pPr>
            <a:r>
              <a:rPr lang="en-US" altLang="ko-KR" sz="1089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- </a:t>
            </a:r>
            <a:r>
              <a:rPr lang="ko-KR" altLang="en-US" sz="1089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화면 구성</a:t>
            </a:r>
            <a:r>
              <a:rPr lang="ko-KR" altLang="en-US" sz="1089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도</a:t>
            </a:r>
            <a:endParaRPr lang="en-US" altLang="ko-KR" sz="1089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089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7A17598-5F98-4A36-9D26-49CF986E751E}"/>
              </a:ext>
            </a:extLst>
          </p:cNvPr>
          <p:cNvSpPr/>
          <p:nvPr/>
        </p:nvSpPr>
        <p:spPr>
          <a:xfrm>
            <a:off x="6313755" y="3547472"/>
            <a:ext cx="2106564" cy="185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5539" indent="-155539">
              <a:lnSpc>
                <a:spcPct val="150000"/>
              </a:lnSpc>
              <a:buFontTx/>
              <a:buChar char="-"/>
            </a:pPr>
            <a:r>
              <a:rPr lang="ko-KR" altLang="en-US" sz="1089" dirty="0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회원가입 </a:t>
            </a:r>
            <a:endParaRPr lang="en-US" altLang="ko-KR" sz="1089" dirty="0" smtClean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marL="155539" indent="-155539">
              <a:lnSpc>
                <a:spcPct val="150000"/>
              </a:lnSpc>
              <a:buFontTx/>
              <a:buChar char="-"/>
            </a:pPr>
            <a:r>
              <a:rPr lang="ko-KR" altLang="en-US" sz="1089" dirty="0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로그인 </a:t>
            </a:r>
            <a:endParaRPr lang="en-US" altLang="ko-KR" sz="1089" dirty="0" smtClean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marL="155539" indent="-155539">
              <a:lnSpc>
                <a:spcPct val="150000"/>
              </a:lnSpc>
              <a:buFontTx/>
              <a:buChar char="-"/>
            </a:pPr>
            <a:r>
              <a:rPr lang="ko-KR" altLang="en-US" sz="1089" dirty="0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객실정보</a:t>
            </a:r>
            <a:endParaRPr lang="en-US" altLang="ko-KR" sz="1089" dirty="0" smtClean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marL="155539" indent="-155539">
              <a:lnSpc>
                <a:spcPct val="150000"/>
              </a:lnSpc>
              <a:buFontTx/>
              <a:buChar char="-"/>
            </a:pPr>
            <a:r>
              <a:rPr lang="ko-KR" altLang="en-US" sz="1089" dirty="0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예약</a:t>
            </a:r>
            <a:endParaRPr lang="en-US" altLang="ko-KR" sz="1089" dirty="0" smtClean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marL="155539" indent="-155539">
              <a:lnSpc>
                <a:spcPct val="150000"/>
              </a:lnSpc>
              <a:buFontTx/>
              <a:buChar char="-"/>
            </a:pPr>
            <a:r>
              <a:rPr lang="ko-KR" altLang="en-US" sz="1089" dirty="0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예약 내역 확인</a:t>
            </a:r>
            <a:endParaRPr lang="en-US" altLang="ko-KR" sz="1089" dirty="0" smtClean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marL="155539" indent="-155539">
              <a:lnSpc>
                <a:spcPct val="150000"/>
              </a:lnSpc>
              <a:buFontTx/>
              <a:buChar char="-"/>
            </a:pPr>
            <a:r>
              <a:rPr lang="ko-KR" altLang="en-US" sz="1089" dirty="0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문의하기</a:t>
            </a:r>
            <a:endParaRPr lang="en-US" altLang="ko-KR" sz="1089" dirty="0" smtClean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marL="155539" indent="-155539">
              <a:lnSpc>
                <a:spcPct val="150000"/>
              </a:lnSpc>
              <a:buFontTx/>
              <a:buChar char="-"/>
            </a:pPr>
            <a:r>
              <a:rPr lang="ko-KR" altLang="en-US" sz="1089" dirty="0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이용후기</a:t>
            </a:r>
            <a:endParaRPr lang="en-US" altLang="ko-KR" sz="1089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ED88F6-112B-44B8-9A24-96593ACCCE31}"/>
              </a:ext>
            </a:extLst>
          </p:cNvPr>
          <p:cNvSpPr/>
          <p:nvPr/>
        </p:nvSpPr>
        <p:spPr>
          <a:xfrm>
            <a:off x="3971739" y="3065801"/>
            <a:ext cx="1679287" cy="287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70" b="1" i="1" smtClean="0">
                <a:solidFill>
                  <a:schemeClr val="bg1"/>
                </a:solidFill>
                <a:latin typeface="Noto Sans" panose="020B0502040504020204"/>
                <a:ea typeface="Noto Sans CJK KR Bold" panose="020B0800000000000000" pitchFamily="34" charset="-127"/>
              </a:rPr>
              <a:t>2. </a:t>
            </a:r>
            <a:r>
              <a:rPr lang="ko-KR" altLang="en-US" sz="1270" b="1" i="1" smtClean="0">
                <a:solidFill>
                  <a:schemeClr val="bg1"/>
                </a:solidFill>
                <a:latin typeface="Noto Sans" panose="020B0502040504020204"/>
                <a:ea typeface="Noto Sans CJK KR Bold" panose="020B0800000000000000" pitchFamily="34" charset="-127"/>
              </a:rPr>
              <a:t>프로젝트 구조</a:t>
            </a:r>
            <a:endParaRPr lang="ko-KR" altLang="en-US" sz="1270" b="1" i="1">
              <a:solidFill>
                <a:schemeClr val="bg1"/>
              </a:solidFill>
              <a:latin typeface="Noto Sans" panose="020B0502040504020204"/>
              <a:ea typeface="Noto Sans CJK KR Bold" panose="020B08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572FB8-B0E2-4248-8DB9-152A48861C93}"/>
              </a:ext>
            </a:extLst>
          </p:cNvPr>
          <p:cNvSpPr/>
          <p:nvPr/>
        </p:nvSpPr>
        <p:spPr>
          <a:xfrm>
            <a:off x="6543969" y="3065801"/>
            <a:ext cx="1876350" cy="287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70" b="1" i="1" smtClean="0">
                <a:solidFill>
                  <a:schemeClr val="bg1"/>
                </a:solidFill>
                <a:latin typeface="Noto Sans" panose="020B0502040504020204"/>
                <a:ea typeface="Noto Sans CJK KR Bold" panose="020B0800000000000000" pitchFamily="34" charset="-127"/>
              </a:rPr>
              <a:t>3. </a:t>
            </a:r>
            <a:r>
              <a:rPr lang="ko-KR" altLang="en-US" sz="1270" b="1" i="1" smtClean="0">
                <a:solidFill>
                  <a:schemeClr val="bg1"/>
                </a:solidFill>
                <a:latin typeface="Noto Sans" panose="020B0502040504020204"/>
                <a:ea typeface="Noto Sans CJK KR Bold" panose="020B0800000000000000" pitchFamily="34" charset="-127"/>
              </a:rPr>
              <a:t>화면 별 주요기능</a:t>
            </a:r>
            <a:endParaRPr lang="ko-KR" altLang="en-US" sz="1270" b="1" i="1">
              <a:solidFill>
                <a:schemeClr val="bg1"/>
              </a:solidFill>
              <a:latin typeface="Noto Sans" panose="020B0502040504020204"/>
              <a:ea typeface="Noto Sans CJK KR Bold" panose="020B08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830597" y="1868274"/>
            <a:ext cx="28618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CONTENTS</a:t>
            </a:r>
            <a:endParaRPr lang="ko-KR" altLang="en-US" sz="40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  <p:sp>
        <p:nvSpPr>
          <p:cNvPr id="27" name="화살표: 갈매기형 수장 4">
            <a:extLst>
              <a:ext uri="{FF2B5EF4-FFF2-40B4-BE49-F238E27FC236}">
                <a16:creationId xmlns:a16="http://schemas.microsoft.com/office/drawing/2014/main" id="{8A716ADF-8181-4BCA-8F1F-964FD6F6DD06}"/>
              </a:ext>
            </a:extLst>
          </p:cNvPr>
          <p:cNvSpPr/>
          <p:nvPr/>
        </p:nvSpPr>
        <p:spPr>
          <a:xfrm>
            <a:off x="8745424" y="2965483"/>
            <a:ext cx="2712789" cy="459543"/>
          </a:xfrm>
          <a:prstGeom prst="chevron">
            <a:avLst/>
          </a:prstGeom>
          <a:solidFill>
            <a:srgbClr val="73A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78693F-842B-4B8D-8BB7-C716CDCF3338}"/>
              </a:ext>
            </a:extLst>
          </p:cNvPr>
          <p:cNvSpPr/>
          <p:nvPr/>
        </p:nvSpPr>
        <p:spPr>
          <a:xfrm>
            <a:off x="9116196" y="3065801"/>
            <a:ext cx="1679287" cy="287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70" b="1" i="1" smtClean="0">
                <a:solidFill>
                  <a:schemeClr val="bg1"/>
                </a:solidFill>
                <a:latin typeface="Noto Sans" panose="020B0502040504020204"/>
                <a:ea typeface="Noto Sans CJK KR Bold" panose="020B0800000000000000" pitchFamily="34" charset="-127"/>
              </a:rPr>
              <a:t>4. </a:t>
            </a:r>
            <a:r>
              <a:rPr lang="ko-KR" altLang="en-US" sz="1270" b="1" i="1" smtClean="0">
                <a:solidFill>
                  <a:schemeClr val="bg1"/>
                </a:solidFill>
                <a:latin typeface="Noto Sans" panose="020B0502040504020204"/>
                <a:ea typeface="Noto Sans CJK KR Bold" panose="020B0800000000000000" pitchFamily="34" charset="-127"/>
              </a:rPr>
              <a:t>프로젝트 시연</a:t>
            </a:r>
            <a:endParaRPr lang="ko-KR" altLang="en-US" sz="1270" b="1" i="1">
              <a:solidFill>
                <a:schemeClr val="bg1"/>
              </a:solidFill>
              <a:latin typeface="Noto Sans" panose="020B0502040504020204"/>
              <a:ea typeface="Noto Sans CJK KR Bold" panose="020B0800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F22AD9-0C40-4A2E-86D1-4E9160830A0D}"/>
              </a:ext>
            </a:extLst>
          </p:cNvPr>
          <p:cNvSpPr/>
          <p:nvPr/>
        </p:nvSpPr>
        <p:spPr>
          <a:xfrm>
            <a:off x="8885984" y="3547472"/>
            <a:ext cx="1217000" cy="343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5539" indent="-155539">
              <a:lnSpc>
                <a:spcPct val="150000"/>
              </a:lnSpc>
              <a:buFontTx/>
              <a:buChar char="-"/>
            </a:pPr>
            <a:r>
              <a:rPr lang="ko-KR" altLang="en-US" sz="1089" smtClean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프로젝트 시연</a:t>
            </a:r>
            <a:endParaRPr lang="ko-KR" altLang="en-US" sz="1089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2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1707" y="178414"/>
            <a:ext cx="7121043" cy="618224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모서리가 둥근 사각형 설명선 14"/>
          <p:cNvSpPr/>
          <p:nvPr/>
        </p:nvSpPr>
        <p:spPr>
          <a:xfrm>
            <a:off x="7479424" y="297144"/>
            <a:ext cx="3479781" cy="1123565"/>
          </a:xfrm>
          <a:prstGeom prst="wedgeRoundRectCallout">
            <a:avLst>
              <a:gd name="adj1" fmla="val -19597"/>
              <a:gd name="adj2" fmla="val 74442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 b="1"/>
              <a:t>객실정보 페이지에서 사진들마다</a:t>
            </a:r>
          </a:p>
          <a:p>
            <a:pPr algn="ctr">
              <a:defRPr/>
            </a:pPr>
            <a:r>
              <a:rPr lang="ko-KR" altLang="en-US" sz="1600" b="1"/>
              <a:t>상세페이지로 이동할수있게</a:t>
            </a:r>
          </a:p>
          <a:p>
            <a:pPr algn="ctr">
              <a:defRPr/>
            </a:pPr>
            <a:r>
              <a:rPr lang="en-US" altLang="ko-KR" sz="1600" b="1"/>
              <a:t>href</a:t>
            </a:r>
            <a:r>
              <a:rPr lang="ko-KR" altLang="en-US" sz="1600" b="1"/>
              <a:t>를 사용했습니다</a:t>
            </a:r>
            <a:r>
              <a:rPr lang="en-US" altLang="ko-KR" sz="1600" b="1"/>
              <a:t>.</a:t>
            </a:r>
          </a:p>
        </p:txBody>
      </p:sp>
      <p:pic>
        <p:nvPicPr>
          <p:cNvPr id="25" name="그림 24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77620" y="5126916"/>
            <a:ext cx="3868241" cy="93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3604" y="1833456"/>
            <a:ext cx="4191000" cy="1074419"/>
          </a:xfrm>
          <a:prstGeom prst="rect">
            <a:avLst/>
          </a:prstGeom>
        </p:spPr>
      </p:pic>
      <p:sp>
        <p:nvSpPr>
          <p:cNvPr id="28" name="모서리가 둥근 사각형 설명선 14"/>
          <p:cNvSpPr/>
          <p:nvPr/>
        </p:nvSpPr>
        <p:spPr>
          <a:xfrm>
            <a:off x="7352809" y="3429000"/>
            <a:ext cx="3479781" cy="1104322"/>
          </a:xfrm>
          <a:prstGeom prst="wedgeRoundRectCallout">
            <a:avLst>
              <a:gd name="adj1" fmla="val -19597"/>
              <a:gd name="adj2" fmla="val 74442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 b="1"/>
              <a:t>그리고 이미지에 </a:t>
            </a:r>
          </a:p>
          <a:p>
            <a:pPr algn="ctr">
              <a:defRPr/>
            </a:pPr>
            <a:r>
              <a:rPr lang="ko-KR" altLang="en-US" sz="1600" b="1"/>
              <a:t>마우스를 올리면 확대될수있게</a:t>
            </a:r>
          </a:p>
          <a:p>
            <a:pPr algn="ctr">
              <a:defRPr/>
            </a:pPr>
            <a:r>
              <a:rPr lang="en-US" altLang="ko-KR" sz="1600" b="1"/>
              <a:t>hover</a:t>
            </a:r>
            <a:r>
              <a:rPr lang="ko-KR" altLang="en-US" sz="1600" b="1"/>
              <a:t>를 사용해 구현했습니다</a:t>
            </a:r>
            <a:r>
              <a:rPr lang="en-US" altLang="ko-KR" sz="1600" b="1"/>
              <a:t>.</a:t>
            </a:r>
            <a:endParaRPr lang="ko-KR" altLang="en-US" sz="16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68289" y="3429000"/>
            <a:ext cx="5131709" cy="330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1422" y="139313"/>
            <a:ext cx="488632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아래쪽 화살표 1"/>
          <p:cNvSpPr/>
          <p:nvPr/>
        </p:nvSpPr>
        <p:spPr>
          <a:xfrm>
            <a:off x="2000301" y="2742417"/>
            <a:ext cx="595004" cy="105140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모서리가 둥근 사각형 설명선 8"/>
          <p:cNvSpPr/>
          <p:nvPr/>
        </p:nvSpPr>
        <p:spPr>
          <a:xfrm>
            <a:off x="6721641" y="253583"/>
            <a:ext cx="4019333" cy="1515473"/>
          </a:xfrm>
          <a:prstGeom prst="wedgeRoundRectCallout">
            <a:avLst>
              <a:gd name="adj1" fmla="val -19597"/>
              <a:gd name="adj2" fmla="val 74442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 b="1"/>
              <a:t>객실 상세페이지에서 이미지가 </a:t>
            </a:r>
          </a:p>
          <a:p>
            <a:pPr algn="ctr">
              <a:defRPr/>
            </a:pPr>
            <a:r>
              <a:rPr lang="ko-KR" altLang="en-US" sz="1600" b="1"/>
              <a:t>자동으로 슬라이드가 되도록 구현했고</a:t>
            </a:r>
          </a:p>
          <a:p>
            <a:pPr algn="ctr">
              <a:defRPr/>
            </a:pPr>
            <a:r>
              <a:rPr lang="ko-KR" altLang="en-US" sz="1600" b="1"/>
              <a:t>클릭시 이미지가 옆으로 넘어갈수</a:t>
            </a:r>
          </a:p>
          <a:p>
            <a:pPr algn="ctr">
              <a:defRPr/>
            </a:pPr>
            <a:r>
              <a:rPr lang="ko-KR" altLang="en-US" sz="1600" b="1"/>
              <a:t>있게 구현했습니다</a:t>
            </a:r>
            <a:r>
              <a:rPr lang="en-US" altLang="ko-KR" sz="1600" b="1"/>
              <a:t>.</a:t>
            </a:r>
            <a:endParaRPr lang="ko-KR" altLang="en-US" sz="1600" b="1"/>
          </a:p>
        </p:txBody>
      </p:sp>
      <p:pic>
        <p:nvPicPr>
          <p:cNvPr id="33" name="그림 32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96042" y="2306248"/>
            <a:ext cx="3124200" cy="425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1700" y="168743"/>
            <a:ext cx="5284839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0549" y="3281224"/>
            <a:ext cx="550545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아래쪽 화살표 1"/>
          <p:cNvSpPr/>
          <p:nvPr/>
        </p:nvSpPr>
        <p:spPr>
          <a:xfrm>
            <a:off x="3295558" y="2924944"/>
            <a:ext cx="720080" cy="1008112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모서리가 둥근 사각형 설명선 13"/>
          <p:cNvSpPr/>
          <p:nvPr/>
        </p:nvSpPr>
        <p:spPr>
          <a:xfrm>
            <a:off x="7157020" y="414128"/>
            <a:ext cx="3600472" cy="984197"/>
          </a:xfrm>
          <a:prstGeom prst="wedgeRoundRectCallout">
            <a:avLst>
              <a:gd name="adj1" fmla="val -19300"/>
              <a:gd name="adj2" fmla="val 95299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 b="1"/>
              <a:t>객실 예약하기 버튼에 </a:t>
            </a:r>
            <a:r>
              <a:rPr lang="en-US" altLang="ko-KR" sz="1600" b="1"/>
              <a:t>hover</a:t>
            </a:r>
            <a:r>
              <a:rPr lang="ko-KR" altLang="en-US" sz="1600" b="1"/>
              <a:t>를</a:t>
            </a:r>
          </a:p>
          <a:p>
            <a:pPr algn="ctr">
              <a:defRPr/>
            </a:pPr>
            <a:r>
              <a:rPr lang="ko-KR" altLang="en-US" sz="1600" b="1"/>
              <a:t>사용해서 마우스를올리면</a:t>
            </a:r>
          </a:p>
          <a:p>
            <a:pPr algn="ctr">
              <a:defRPr/>
            </a:pPr>
            <a:r>
              <a:rPr lang="ko-KR" altLang="en-US" sz="1600" b="1"/>
              <a:t>색상이 바뀌도록 했고</a:t>
            </a:r>
          </a:p>
        </p:txBody>
      </p:sp>
      <p:pic>
        <p:nvPicPr>
          <p:cNvPr id="40" name="그림 39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11931" y="2001288"/>
            <a:ext cx="3237880" cy="113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82455" y="5441806"/>
            <a:ext cx="5128259" cy="990600"/>
          </a:xfrm>
          <a:prstGeom prst="rect">
            <a:avLst/>
          </a:prstGeom>
        </p:spPr>
      </p:pic>
      <p:sp>
        <p:nvSpPr>
          <p:cNvPr id="42" name="모서리가 둥근 사각형 설명선 13"/>
          <p:cNvSpPr/>
          <p:nvPr/>
        </p:nvSpPr>
        <p:spPr>
          <a:xfrm>
            <a:off x="7255301" y="3504558"/>
            <a:ext cx="3600472" cy="1243970"/>
          </a:xfrm>
          <a:prstGeom prst="wedgeRoundRectCallout">
            <a:avLst>
              <a:gd name="adj1" fmla="val -19300"/>
              <a:gd name="adj2" fmla="val 95299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 b="1"/>
              <a:t>객실 예약하기 버튼을 누르면</a:t>
            </a:r>
          </a:p>
          <a:p>
            <a:pPr algn="ctr">
              <a:defRPr/>
            </a:pPr>
            <a:r>
              <a:rPr lang="ko-KR" altLang="en-US" sz="1600" b="1"/>
              <a:t>예약페이지로 넘어가게</a:t>
            </a:r>
          </a:p>
          <a:p>
            <a:pPr algn="ctr">
              <a:defRPr/>
            </a:pPr>
            <a:r>
              <a:rPr lang="ko-KR" altLang="en-US" sz="1600" b="1"/>
              <a:t>클릭 버튼에 </a:t>
            </a:r>
            <a:r>
              <a:rPr lang="en-US" altLang="ko-KR" sz="1600" b="1"/>
              <a:t>href</a:t>
            </a:r>
            <a:r>
              <a:rPr lang="ko-KR" altLang="en-US" sz="1600" b="1"/>
              <a:t>로 예약페이지</a:t>
            </a:r>
            <a:r>
              <a:rPr lang="en-US" altLang="ko-KR" sz="1600" b="1"/>
              <a:t>JSP</a:t>
            </a:r>
          </a:p>
          <a:p>
            <a:pPr algn="ctr">
              <a:defRPr/>
            </a:pPr>
            <a:r>
              <a:rPr lang="ko-KR" altLang="en-US" sz="1600" b="1"/>
              <a:t>를 걸어줬습니다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2450616" y="2767281"/>
            <a:ext cx="729077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3-4 </a:t>
            </a:r>
            <a:r>
              <a:rPr lang="ko-KR" altLang="en-US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예약 주요 기능</a:t>
            </a:r>
            <a:endParaRPr lang="ko-KR" altLang="en-US" sz="66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1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8" y="2248472"/>
            <a:ext cx="8426504" cy="4509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41825"/>
            <a:ext cx="8418272" cy="196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한쪽 모서리는 잘리고 다른 쪽 모서리는 둥근 사각형 5"/>
          <p:cNvSpPr/>
          <p:nvPr/>
        </p:nvSpPr>
        <p:spPr>
          <a:xfrm>
            <a:off x="8496267" y="74814"/>
            <a:ext cx="3598751" cy="6708372"/>
          </a:xfrm>
          <a:prstGeom prst="snip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buAutoNum type="arabicPeriod"/>
            </a:pPr>
            <a:endParaRPr lang="en-US" altLang="ko-KR" sz="1400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pPr marL="228600" indent="-2286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체크인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체크아웃에서 오늘보다 이</a:t>
            </a:r>
            <a:endParaRPr lang="en-US" altLang="ko-KR" sz="1400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날짜를 선택할 수 없도록 </a:t>
            </a:r>
            <a:r>
              <a:rPr lang="en-US" altLang="ko-KR" sz="14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Date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클래스타입의 객체를 생성하여 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‘</a:t>
            </a:r>
            <a:r>
              <a:rPr lang="ko-KR" altLang="en-US" sz="14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연도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’, ‘</a:t>
            </a:r>
            <a:r>
              <a:rPr lang="ko-KR" altLang="en-US" sz="14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월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’, ‘</a:t>
            </a:r>
            <a:r>
              <a:rPr lang="ko-KR" altLang="en-US" sz="14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일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을 문자열로 치환하여 </a:t>
            </a:r>
            <a:r>
              <a:rPr lang="en-US" altLang="ko-KR" sz="14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input type=‘date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’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의 </a:t>
            </a:r>
            <a:r>
              <a:rPr lang="en-US" altLang="ko-KR" sz="14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min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값으로 설정</a:t>
            </a:r>
            <a:endParaRPr lang="en-US" altLang="ko-KR" sz="1400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2.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기간을 선택할 경우 체크인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체크아웃의 문자열 데이터를 </a:t>
            </a:r>
            <a:r>
              <a:rPr lang="en-US" altLang="ko-KR" sz="14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Date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클래스타입의 객체에 저장하고 </a:t>
            </a:r>
            <a:r>
              <a:rPr lang="en-US" altLang="ko-KR" sz="14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millisecond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값으로 변환하여 차이 값을 계산하고 다시 이를 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24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시간 하루 기준으로 일자를 계산하여 표시한다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3.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체크인 날짜와 체크아웃 날짜가 같을 경우 확인 창을 띄우고 초기화한다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4.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체크인 날짜가 체크아웃 날짜보다 뒤에 있는 경우에도 확인 창을 띄우고 초기화한다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5.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최소 인원을 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명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최대 인원을 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명으로 하여 </a:t>
            </a:r>
            <a:r>
              <a:rPr lang="en-US" altLang="ko-KR" sz="14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‘-’,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‘+’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버튼을  사용하여 숙박 인원을 설정할 수 있다</a:t>
            </a:r>
            <a:r>
              <a:rPr lang="en-US" altLang="ko-KR" sz="1400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.1</a:t>
            </a:r>
            <a:endParaRPr lang="en-US" altLang="ko-KR" sz="1400" dirty="0">
              <a:solidFill>
                <a:schemeClr val="tx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3392" y="2204864"/>
            <a:ext cx="2496277" cy="259228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47595" y="5805265"/>
            <a:ext cx="2592288" cy="63867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0535" y="282443"/>
            <a:ext cx="2897253" cy="87389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10535" y="1365892"/>
            <a:ext cx="2897253" cy="87389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80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6" y="403253"/>
            <a:ext cx="8470873" cy="6302259"/>
          </a:xfrm>
          <a:prstGeom prst="rect">
            <a:avLst/>
          </a:prstGeom>
        </p:spPr>
      </p:pic>
      <p:sp>
        <p:nvSpPr>
          <p:cNvPr id="3" name="한쪽 모서리는 잘리고 다른 쪽 모서리는 둥근 사각형 2"/>
          <p:cNvSpPr/>
          <p:nvPr/>
        </p:nvSpPr>
        <p:spPr>
          <a:xfrm>
            <a:off x="8496268" y="74815"/>
            <a:ext cx="3590438" cy="6700058"/>
          </a:xfrm>
          <a:prstGeom prst="snip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pPr marL="228600" indent="-228600">
              <a:buAutoNum type="arabicPeriod"/>
            </a:pPr>
            <a:endParaRPr lang="en-US" altLang="ko-KR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pPr marL="228600" indent="-2286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pPr marL="228600" indent="-228600">
              <a:buAutoNum type="arabicPeriod"/>
            </a:pPr>
            <a:endParaRPr lang="en-US" altLang="ko-KR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pPr marL="228600" indent="-2286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예약하기 버튼을 누르면 예약한 내용에 대해서 다시 한 번 확인할 수 있는 창을 띄워준다</a:t>
            </a:r>
            <a:r>
              <a:rPr lang="en-US" altLang="ko-KR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Room </a:t>
            </a:r>
            <a:r>
              <a:rPr lang="ko-KR" altLang="en-US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테이블에 있는 객실 요금을 데이터베이스에서 불러와 화면에 표시한다</a:t>
            </a:r>
            <a:r>
              <a:rPr lang="en-US" altLang="ko-KR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예약 확정을 누르면 최종적으로 데이터베이스에 저장이 된다</a:t>
            </a:r>
            <a:r>
              <a:rPr lang="en-US" altLang="ko-KR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+mj-lt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2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2" y="615142"/>
            <a:ext cx="829682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한쪽 모서리는 잘리고 다른 쪽 모서리는 둥근 사각형 2"/>
          <p:cNvSpPr/>
          <p:nvPr/>
        </p:nvSpPr>
        <p:spPr>
          <a:xfrm>
            <a:off x="8496268" y="74814"/>
            <a:ext cx="3590438" cy="6708371"/>
          </a:xfrm>
          <a:prstGeom prst="snip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endParaRPr lang="en-US" altLang="ko-KR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endParaRPr lang="en-US" altLang="ko-KR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pPr marL="228600" indent="-228600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예약이 완료되었다는 내용을 </a:t>
            </a:r>
            <a:endParaRPr lang="en-US" altLang="ko-KR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화면에 표시하고 가장 최근의 데이터베이스에 등록된 </a:t>
            </a:r>
            <a:r>
              <a:rPr lang="ko-KR" altLang="en-US" dirty="0" err="1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예매번호를</a:t>
            </a:r>
            <a:r>
              <a:rPr lang="ko-KR" altLang="en-US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 불러와 화면에 출력한다</a:t>
            </a:r>
            <a:r>
              <a:rPr lang="en-US" altLang="ko-KR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+mj-lt"/>
                <a:ea typeface="돋움" pitchFamily="50" charset="-127"/>
              </a:rPr>
              <a:t>복사 버튼을 누르면 자바스크립트에서 </a:t>
            </a:r>
            <a:endParaRPr lang="en-US" altLang="ko-KR" dirty="0" smtClean="0">
              <a:solidFill>
                <a:schemeClr val="tx1"/>
              </a:solidFill>
              <a:latin typeface="+mj-lt"/>
              <a:ea typeface="돋움" pitchFamily="50" charset="-127"/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  <a:latin typeface="+mj-lt"/>
              </a:rPr>
              <a:t>navigator.clipboard.writeText</a:t>
            </a:r>
            <a:r>
              <a:rPr lang="en-US" altLang="ko-KR" dirty="0" smtClean="0">
                <a:solidFill>
                  <a:schemeClr val="tx1"/>
                </a:solidFill>
                <a:latin typeface="+mj-lt"/>
              </a:rPr>
              <a:t>() </a:t>
            </a:r>
            <a:r>
              <a:rPr lang="ko-KR" altLang="en-US" dirty="0" smtClean="0">
                <a:solidFill>
                  <a:schemeClr val="tx1"/>
                </a:solidFill>
                <a:latin typeface="+mj-lt"/>
              </a:rPr>
              <a:t>함수를 사용해서 클립보드에 실제로 텍스트 값을 복사한다</a:t>
            </a:r>
            <a:r>
              <a:rPr lang="en-US" altLang="ko-KR" dirty="0" smtClean="0">
                <a:solidFill>
                  <a:schemeClr val="tx1"/>
                </a:solidFill>
                <a:latin typeface="+mj-lt"/>
              </a:rPr>
              <a:t>.</a:t>
            </a:r>
            <a:endParaRPr lang="en-US" altLang="ko-KR" dirty="0">
              <a:solidFill>
                <a:schemeClr val="tx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66627" y="4091105"/>
            <a:ext cx="3168352" cy="10801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19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532624" y="2767281"/>
            <a:ext cx="1112676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3-5 </a:t>
            </a:r>
            <a:r>
              <a:rPr lang="ko-KR" altLang="en-US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예약 내역 확인 주요 기능</a:t>
            </a:r>
            <a:endParaRPr lang="ko-KR" altLang="en-US" sz="66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9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09" y="406475"/>
            <a:ext cx="3456204" cy="28779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76" y="3456991"/>
            <a:ext cx="3009040" cy="3167745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208678" y="4562668"/>
            <a:ext cx="2917077" cy="1428557"/>
          </a:xfrm>
          <a:prstGeom prst="wedgeRectCallout">
            <a:avLst>
              <a:gd name="adj1" fmla="val 67155"/>
              <a:gd name="adj2" fmla="val -83808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데이터 베이스에 입력되어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있는 예약 번호와 입력한 값을 대조해 보고 해당 예약 번호가 없는 경우 없는 예약 번호라고 표시해 줌</a:t>
            </a:r>
            <a:endParaRPr lang="en-US" altLang="ko-KR" sz="160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680" y="675303"/>
            <a:ext cx="4944165" cy="55633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18668" y="3456991"/>
            <a:ext cx="2823512" cy="835091"/>
          </a:xfrm>
          <a:prstGeom prst="rect">
            <a:avLst/>
          </a:prstGeom>
          <a:noFill/>
          <a:ln w="317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457200" y="3284377"/>
            <a:ext cx="60369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94718" y="130629"/>
            <a:ext cx="0" cy="3153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512767" y="3319366"/>
            <a:ext cx="0" cy="31350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308254" y="4016828"/>
            <a:ext cx="3813835" cy="1740161"/>
          </a:xfrm>
          <a:prstGeom prst="rect">
            <a:avLst/>
          </a:prstGeom>
          <a:noFill/>
          <a:ln w="317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 설명선 16"/>
          <p:cNvSpPr/>
          <p:nvPr/>
        </p:nvSpPr>
        <p:spPr>
          <a:xfrm>
            <a:off x="4510325" y="811766"/>
            <a:ext cx="2608932" cy="2198134"/>
          </a:xfrm>
          <a:prstGeom prst="wedgeRectCallout">
            <a:avLst>
              <a:gd name="adj1" fmla="val 79541"/>
              <a:gd name="adj2" fmla="val 111249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데이터 베이스에 입력되어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있는 예약 번호와 입력한 값이 일치할 경우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일치한 데이터의 예약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관련 데이터들을 </a:t>
            </a:r>
            <a:r>
              <a:rPr lang="en-US" altLang="ko-KR" sz="1600" smtClean="0">
                <a:solidFill>
                  <a:schemeClr val="tx1"/>
                </a:solidFill>
              </a:rPr>
              <a:t>ajax</a:t>
            </a: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기능을 통해 불러와서 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표시해 줌</a:t>
            </a:r>
            <a:endParaRPr lang="en-US" altLang="ko-KR" sz="16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5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1643504" y="2767281"/>
            <a:ext cx="89050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3-6 </a:t>
            </a:r>
            <a:r>
              <a:rPr lang="ko-KR" altLang="en-US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문의하기 주요 기능</a:t>
            </a:r>
            <a:endParaRPr lang="ko-KR" altLang="en-US" sz="66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6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F2784A-E96C-48D5-8980-5188B6F84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23120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1965704" y="2767281"/>
            <a:ext cx="826059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/>
              </a:rPr>
              <a:t>1</a:t>
            </a:r>
            <a:r>
              <a:rPr lang="en-US" altLang="ko-KR" sz="8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  <a:r>
              <a:rPr lang="ko-KR" altLang="en-US" sz="8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프로젝트 개요</a:t>
            </a:r>
            <a:r>
              <a:rPr lang="en-US" altLang="ko-KR" sz="8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endParaRPr lang="ko-KR" altLang="en-US" sz="80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8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04" y="258429"/>
            <a:ext cx="5148457" cy="4670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76" y="5046135"/>
            <a:ext cx="4015647" cy="15347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92" y="2313960"/>
            <a:ext cx="3773192" cy="43447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01050" y="2440784"/>
            <a:ext cx="2257425" cy="664366"/>
          </a:xfrm>
          <a:prstGeom prst="rect">
            <a:avLst/>
          </a:prstGeom>
          <a:noFill/>
          <a:ln w="317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 설명선 5"/>
          <p:cNvSpPr/>
          <p:nvPr/>
        </p:nvSpPr>
        <p:spPr>
          <a:xfrm>
            <a:off x="6563213" y="419878"/>
            <a:ext cx="5047762" cy="1725577"/>
          </a:xfrm>
          <a:prstGeom prst="wedgeRectCallout">
            <a:avLst>
              <a:gd name="adj1" fmla="val 23317"/>
              <a:gd name="adj2" fmla="val 73583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이름</a:t>
            </a:r>
            <a:r>
              <a:rPr lang="en-US" altLang="ko-KR" sz="1600" smtClean="0">
                <a:solidFill>
                  <a:schemeClr val="tx1"/>
                </a:solidFill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</a:rPr>
              <a:t>제목</a:t>
            </a:r>
            <a:r>
              <a:rPr lang="en-US" altLang="ko-KR" sz="1600" smtClean="0">
                <a:solidFill>
                  <a:schemeClr val="tx1"/>
                </a:solidFill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</a:rPr>
              <a:t>전화번호</a:t>
            </a:r>
            <a:r>
              <a:rPr lang="en-US" altLang="ko-KR" sz="1600" smtClean="0">
                <a:solidFill>
                  <a:schemeClr val="tx1"/>
                </a:solidFill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</a:rPr>
              <a:t>이메일</a:t>
            </a:r>
            <a:r>
              <a:rPr lang="en-US" altLang="ko-KR" sz="1600" smtClean="0">
                <a:solidFill>
                  <a:schemeClr val="tx1"/>
                </a:solidFill>
              </a:rPr>
              <a:t>, </a:t>
            </a:r>
            <a:r>
              <a:rPr lang="ko-KR" altLang="en-US" sz="1600" smtClean="0">
                <a:solidFill>
                  <a:schemeClr val="tx1"/>
                </a:solidFill>
              </a:rPr>
              <a:t>문의 내용을 작성한 후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작성한 데이터를 그대로 데이터 베이스에 저장</a:t>
            </a:r>
            <a:r>
              <a:rPr lang="en-US" altLang="ko-KR" sz="160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이후에 입력된 데이터로 문의 관련 내용을 확인할 수 있도록 조치할 예정</a:t>
            </a:r>
            <a:r>
              <a:rPr lang="en-US" altLang="ko-KR" sz="160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데이터베이스 입력 처리 이후에 </a:t>
            </a:r>
            <a:r>
              <a:rPr lang="en-US" altLang="ko-KR" sz="1600" smtClean="0">
                <a:solidFill>
                  <a:schemeClr val="tx1"/>
                </a:solidFill>
              </a:rPr>
              <a:t>alert</a:t>
            </a:r>
            <a:r>
              <a:rPr lang="ko-KR" altLang="en-US" sz="1600" smtClean="0">
                <a:solidFill>
                  <a:schemeClr val="tx1"/>
                </a:solidFill>
              </a:rPr>
              <a:t>으로 추후에</a:t>
            </a:r>
            <a:endParaRPr lang="en-US" altLang="ko-KR" sz="1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연락 드리겠다고 표시해 줌</a:t>
            </a:r>
            <a:endParaRPr lang="en-US" altLang="ko-KR" sz="1600" smtClean="0">
              <a:solidFill>
                <a:schemeClr val="tx1"/>
              </a:solidFill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5216672" y="4932484"/>
            <a:ext cx="1928244" cy="843068"/>
          </a:xfrm>
          <a:prstGeom prst="wedgeRectCallout">
            <a:avLst>
              <a:gd name="adj1" fmla="val -64301"/>
              <a:gd name="adj2" fmla="val 44599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내용을 작성하지 않았을 시에 입력하라고 표시해 줌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254961" y="258429"/>
            <a:ext cx="0" cy="45629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816725" y="4829695"/>
            <a:ext cx="645899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284027" y="4821382"/>
            <a:ext cx="0" cy="16526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1643504" y="2767281"/>
            <a:ext cx="89050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3-7 </a:t>
            </a:r>
            <a:r>
              <a:rPr lang="ko-KR" altLang="en-US" sz="66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이용후기 주요 기능</a:t>
            </a:r>
            <a:endParaRPr lang="ko-KR" altLang="en-US" sz="66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36765"/>
            <a:ext cx="6893645" cy="4116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17" y="704205"/>
            <a:ext cx="3380806" cy="9572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5932" y="842485"/>
            <a:ext cx="4492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Noto Sans CJK KR Bold" panose="020B0800000000000000"/>
              </a:rPr>
              <a:t>기능 </a:t>
            </a:r>
            <a:r>
              <a:rPr lang="en-US" altLang="ko-KR" smtClean="0">
                <a:latin typeface="Noto Sans CJK KR Bold" panose="020B0800000000000000"/>
              </a:rPr>
              <a:t>: </a:t>
            </a:r>
          </a:p>
          <a:p>
            <a:pPr algn="ctr"/>
            <a:r>
              <a:rPr lang="ko-KR" altLang="en-US" smtClean="0">
                <a:latin typeface="Noto Sans CJK KR Bold" panose="020B0800000000000000"/>
              </a:rPr>
              <a:t>게시물 작성 클릭 시 로그인 유무 확인후</a:t>
            </a:r>
            <a:endParaRPr lang="en-US" altLang="ko-KR" smtClean="0">
              <a:latin typeface="Noto Sans CJK KR Bold" panose="020B0800000000000000"/>
            </a:endParaRPr>
          </a:p>
          <a:p>
            <a:pPr algn="ctr"/>
            <a:r>
              <a:rPr lang="ko-KR" altLang="en-US" smtClean="0">
                <a:latin typeface="Noto Sans CJK KR Bold" panose="020B0800000000000000"/>
              </a:rPr>
              <a:t>비 로그인시 로그인 창 이동</a:t>
            </a:r>
            <a:endParaRPr lang="en-US" altLang="ko-KR" smtClean="0">
              <a:latin typeface="Noto Sans CJK KR Bold" panose="020B0800000000000000"/>
            </a:endParaRPr>
          </a:p>
          <a:p>
            <a:pPr algn="ctr"/>
            <a:r>
              <a:rPr lang="ko-KR" altLang="en-US" smtClean="0">
                <a:latin typeface="Noto Sans CJK KR Bold" panose="020B0800000000000000"/>
              </a:rPr>
              <a:t>로그인 중일 시 게시물 작성 창으로 </a:t>
            </a:r>
            <a:endParaRPr lang="en-US" altLang="ko-KR" smtClean="0">
              <a:latin typeface="Noto Sans CJK KR Bold" panose="020B0800000000000000"/>
            </a:endParaRPr>
          </a:p>
          <a:p>
            <a:pPr algn="ctr"/>
            <a:r>
              <a:rPr lang="ko-KR" altLang="en-US" smtClean="0">
                <a:latin typeface="Noto Sans CJK KR Bold" panose="020B0800000000000000"/>
              </a:rPr>
              <a:t>이동됩니다</a:t>
            </a:r>
            <a:endParaRPr lang="ko-KR" altLang="en-US">
              <a:latin typeface="Noto Sans CJK KR Bold" panose="020B0800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625" y="3028949"/>
            <a:ext cx="4338658" cy="29639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14301" y="3047999"/>
            <a:ext cx="609600" cy="238125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303" y="3751481"/>
            <a:ext cx="5484581" cy="288752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212517" y="704204"/>
            <a:ext cx="3380806" cy="87694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09625" y="2419349"/>
            <a:ext cx="885825" cy="238125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endCxn id="13" idx="1"/>
          </p:cNvCxnSpPr>
          <p:nvPr/>
        </p:nvCxnSpPr>
        <p:spPr>
          <a:xfrm rot="16200000" flipH="1">
            <a:off x="-135626" y="3858312"/>
            <a:ext cx="1902767" cy="771091"/>
          </a:xfrm>
          <a:prstGeom prst="bentConnector2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>
            <a:off x="1695450" y="2538412"/>
            <a:ext cx="6007820" cy="1132751"/>
          </a:xfrm>
          <a:prstGeom prst="bentConnector3">
            <a:avLst>
              <a:gd name="adj1" fmla="val 92014"/>
            </a:avLst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201302" y="3751481"/>
            <a:ext cx="5484581" cy="290309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499625" y="3148012"/>
            <a:ext cx="4338658" cy="2844914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 설명선 27"/>
          <p:cNvSpPr/>
          <p:nvPr/>
        </p:nvSpPr>
        <p:spPr>
          <a:xfrm>
            <a:off x="7242271" y="600824"/>
            <a:ext cx="4699671" cy="1818525"/>
          </a:xfrm>
          <a:prstGeom prst="wedgeRectCallout">
            <a:avLst>
              <a:gd name="adj1" fmla="val -19770"/>
              <a:gd name="adj2" fmla="val 66906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88603"/>
            <a:ext cx="5124450" cy="45629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47750" y="4124325"/>
            <a:ext cx="542925" cy="266700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2619161"/>
            <a:ext cx="5739427" cy="4064793"/>
          </a:xfrm>
          <a:prstGeom prst="rect">
            <a:avLst/>
          </a:prstGeom>
        </p:spPr>
      </p:pic>
      <p:cxnSp>
        <p:nvCxnSpPr>
          <p:cNvPr id="5" name="꺾인 연결선 4"/>
          <p:cNvCxnSpPr>
            <a:stCxn id="3" idx="2"/>
          </p:cNvCxnSpPr>
          <p:nvPr/>
        </p:nvCxnSpPr>
        <p:spPr>
          <a:xfrm rot="16200000" flipH="1">
            <a:off x="1362075" y="4348163"/>
            <a:ext cx="1238250" cy="1323974"/>
          </a:xfrm>
          <a:prstGeom prst="bentConnector2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187" y="3619501"/>
            <a:ext cx="2851633" cy="957262"/>
          </a:xfrm>
          <a:prstGeom prst="rect">
            <a:avLst/>
          </a:prstGeom>
        </p:spPr>
      </p:pic>
      <p:cxnSp>
        <p:nvCxnSpPr>
          <p:cNvPr id="9" name="꺾인 연결선 8"/>
          <p:cNvCxnSpPr>
            <a:stCxn id="4" idx="3"/>
            <a:endCxn id="8" idx="1"/>
          </p:cNvCxnSpPr>
          <p:nvPr/>
        </p:nvCxnSpPr>
        <p:spPr>
          <a:xfrm flipV="1">
            <a:off x="8382614" y="4098132"/>
            <a:ext cx="737573" cy="553426"/>
          </a:xfrm>
          <a:prstGeom prst="bentConnector3">
            <a:avLst>
              <a:gd name="adj1" fmla="val 50000"/>
            </a:avLst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29023" y="541667"/>
            <a:ext cx="4492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latin typeface="Noto Sans CJK KR Bold" panose="020B0800000000000000"/>
              </a:rPr>
              <a:t>게시물 수정</a:t>
            </a:r>
            <a:r>
              <a:rPr lang="en-US" altLang="ko-KR" sz="2800" smtClean="0">
                <a:latin typeface="Noto Sans CJK KR Bold" panose="020B0800000000000000"/>
              </a:rPr>
              <a:t>,</a:t>
            </a:r>
            <a:r>
              <a:rPr lang="en-US" altLang="ko-KR" sz="2800">
                <a:latin typeface="Noto Sans CJK KR Bold" panose="020B0800000000000000"/>
              </a:rPr>
              <a:t> </a:t>
            </a:r>
            <a:endParaRPr lang="en-US" altLang="ko-KR" sz="2800" smtClean="0">
              <a:latin typeface="Noto Sans CJK KR Bold" panose="020B0800000000000000"/>
            </a:endParaRPr>
          </a:p>
          <a:p>
            <a:pPr algn="ctr"/>
            <a:r>
              <a:rPr lang="ko-KR" altLang="en-US" sz="2800" smtClean="0">
                <a:latin typeface="Noto Sans CJK KR Bold" panose="020B0800000000000000"/>
              </a:rPr>
              <a:t>게시물 삭제</a:t>
            </a:r>
            <a:r>
              <a:rPr lang="en-US" altLang="ko-KR" sz="2800" smtClean="0">
                <a:latin typeface="Noto Sans CJK KR Bold" panose="020B0800000000000000"/>
              </a:rPr>
              <a:t>,</a:t>
            </a:r>
            <a:endParaRPr lang="en-US" altLang="ko-KR" sz="2800">
              <a:latin typeface="Noto Sans CJK KR Bold" panose="020B0800000000000000"/>
            </a:endParaRPr>
          </a:p>
          <a:p>
            <a:pPr algn="ctr"/>
            <a:r>
              <a:rPr lang="ko-KR" altLang="en-US" sz="2800" smtClean="0">
                <a:latin typeface="Noto Sans CJK KR Bold" panose="020B0800000000000000"/>
              </a:rPr>
              <a:t>답글 달기 기능입니다</a:t>
            </a:r>
            <a:endParaRPr lang="ko-KR" altLang="en-US" sz="2800">
              <a:latin typeface="Noto Sans CJK KR Bold" panose="020B080000000000000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2475" y="4124324"/>
            <a:ext cx="309255" cy="257175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8625" y="4133849"/>
            <a:ext cx="309255" cy="257175"/>
          </a:xfrm>
          <a:prstGeom prst="rect">
            <a:avLst/>
          </a:prstGeom>
          <a:noFill/>
          <a:ln w="254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43186" y="2619160"/>
            <a:ext cx="5739428" cy="4064793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6325364" y="249827"/>
            <a:ext cx="4699671" cy="2108716"/>
          </a:xfrm>
          <a:prstGeom prst="wedgeRectCallout">
            <a:avLst>
              <a:gd name="adj1" fmla="val -88881"/>
              <a:gd name="adj2" fmla="val 5100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120186" y="3409735"/>
            <a:ext cx="2869714" cy="140991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5219700" y="88603"/>
            <a:ext cx="0" cy="25305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86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F2784A-E96C-48D5-8980-5188B6F84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23120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2211765" y="2767281"/>
            <a:ext cx="77684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b="1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</a:t>
            </a:r>
            <a:r>
              <a:rPr lang="en-US" altLang="ko-KR" sz="8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  <a:r>
              <a:rPr lang="ko-KR" altLang="en-US" sz="8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프로젝트 시연</a:t>
            </a:r>
            <a:endParaRPr lang="ko-KR" altLang="en-US" sz="80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73EC44-13A6-4637-8E6F-782BD462DAB5}"/>
              </a:ext>
            </a:extLst>
          </p:cNvPr>
          <p:cNvSpPr/>
          <p:nvPr/>
        </p:nvSpPr>
        <p:spPr>
          <a:xfrm>
            <a:off x="5213387" y="3622924"/>
            <a:ext cx="1765227" cy="511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722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THANK YOU.</a:t>
            </a:r>
            <a:endParaRPr lang="ko-KR" altLang="en-US" sz="2722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52C100-53BB-496D-A150-7F933ABBC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392" y="2400752"/>
            <a:ext cx="1551218" cy="11558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0F4401-E577-4B61-B4CF-5B7A4F30A8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52C100-53BB-496D-A150-7F933ABBC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79" y="2375407"/>
            <a:ext cx="1709931" cy="12740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73EC44-13A6-4637-8E6F-782BD462DAB5}"/>
              </a:ext>
            </a:extLst>
          </p:cNvPr>
          <p:cNvSpPr/>
          <p:nvPr/>
        </p:nvSpPr>
        <p:spPr>
          <a:xfrm>
            <a:off x="4757356" y="3578077"/>
            <a:ext cx="25185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THANK YOU.</a:t>
            </a:r>
            <a:endParaRPr lang="ko-KR" altLang="en-US" sz="300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6297943" y="1642979"/>
            <a:ext cx="52318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50" dirty="0" smtClean="0">
                <a:latin typeface="Noto Sans" panose="020B0502040504020204" pitchFamily="34" charset="0"/>
                <a:ea typeface="Noto Sans CJK KR Bold" panose="020B0800000000000000" pitchFamily="34" charset="-127"/>
              </a:rPr>
              <a:t>이젠 호텔은 편안하고 안락한 공간을 </a:t>
            </a:r>
            <a:endParaRPr lang="en-US" altLang="ko-KR" sz="2400" spc="-150" dirty="0" smtClean="0"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400" spc="-150" dirty="0" smtClean="0">
                <a:latin typeface="Noto Sans" panose="020B0502040504020204" pitchFamily="34" charset="0"/>
                <a:ea typeface="Noto Sans CJK KR Bold" panose="020B0800000000000000" pitchFamily="34" charset="-127"/>
              </a:rPr>
              <a:t>제공해 주는</a:t>
            </a:r>
            <a:r>
              <a:rPr lang="en-US" altLang="ko-KR" sz="2400" spc="-150" dirty="0"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ko-KR" altLang="en-US" sz="2400" spc="-150" dirty="0" smtClean="0">
                <a:latin typeface="Noto Sans" panose="020B0502040504020204" pitchFamily="34" charset="0"/>
                <a:ea typeface="Noto Sans CJK KR Bold" panose="020B0800000000000000" pitchFamily="34" charset="-127"/>
              </a:rPr>
              <a:t>숙박 플랫폼 입니다</a:t>
            </a:r>
            <a:endParaRPr lang="en-US" altLang="ko-KR" sz="2400" spc="-150" dirty="0" smtClean="0"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algn="ctr"/>
            <a:endParaRPr lang="en-US" altLang="ko-KR" sz="2400" spc="-150" dirty="0"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400" spc="-150" dirty="0" smtClean="0">
                <a:latin typeface="Noto Sans" panose="020B0502040504020204" pitchFamily="34" charset="0"/>
                <a:ea typeface="Noto Sans CJK KR Bold" panose="020B0800000000000000" pitchFamily="34" charset="-127"/>
              </a:rPr>
              <a:t>몇 번의 클릭만으로 간편한 호텔 예약 및 조회가</a:t>
            </a:r>
            <a:r>
              <a:rPr lang="en-US" altLang="ko-KR" sz="2400" spc="-150" dirty="0"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ko-KR" altLang="en-US" sz="2400" spc="-150" dirty="0" smtClean="0">
                <a:latin typeface="Noto Sans" panose="020B0502040504020204" pitchFamily="34" charset="0"/>
                <a:ea typeface="Noto Sans CJK KR Bold" panose="020B0800000000000000" pitchFamily="34" charset="-127"/>
              </a:rPr>
              <a:t>가능합니다</a:t>
            </a:r>
            <a:endParaRPr lang="en-US" altLang="ko-KR" sz="2400" spc="-150" dirty="0" smtClean="0"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algn="ctr"/>
            <a:endParaRPr lang="en-US" altLang="ko-KR" sz="2400" spc="-150" dirty="0" smtClean="0"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400" spc="-150" dirty="0" smtClean="0">
                <a:latin typeface="Noto Sans" panose="020B0502040504020204" pitchFamily="34" charset="0"/>
                <a:ea typeface="Noto Sans CJK KR Bold" panose="020B0800000000000000" pitchFamily="34" charset="-127"/>
              </a:rPr>
              <a:t>지친 여행으로 피곤할 때 여러분의 </a:t>
            </a:r>
            <a:endParaRPr lang="en-US" altLang="ko-KR" sz="2400" spc="-150" dirty="0" smtClean="0"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400" spc="-150" dirty="0" smtClean="0">
                <a:latin typeface="Noto Sans" panose="020B0502040504020204" pitchFamily="34" charset="0"/>
                <a:ea typeface="Noto Sans CJK KR Bold" panose="020B0800000000000000" pitchFamily="34" charset="-127"/>
              </a:rPr>
              <a:t>휴식처가</a:t>
            </a:r>
            <a:r>
              <a:rPr lang="en-US" altLang="ko-KR" sz="2400" spc="-150" dirty="0"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ko-KR" altLang="en-US" sz="2400" spc="-150" dirty="0" smtClean="0">
                <a:latin typeface="Noto Sans" panose="020B0502040504020204" pitchFamily="34" charset="0"/>
                <a:ea typeface="Noto Sans CJK KR Bold" panose="020B0800000000000000" pitchFamily="34" charset="-127"/>
              </a:rPr>
              <a:t>되어드립니다  </a:t>
            </a:r>
            <a:endParaRPr lang="en-US" altLang="ko-KR" sz="2400" spc="-150" dirty="0" smtClean="0"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 algn="ctr"/>
            <a:endParaRPr lang="en-US" altLang="ko-KR" sz="2400" spc="-150" dirty="0" smtClean="0"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  <p:pic>
        <p:nvPicPr>
          <p:cNvPr id="1026" name="Picture 2" descr="C:\Users\JIN\Desktop\pnge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8" y="1073091"/>
            <a:ext cx="6591555" cy="46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8483" y="571711"/>
            <a:ext cx="67986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mtClean="0">
                <a:solidFill>
                  <a:srgbClr val="0070C0"/>
                </a:solidFill>
                <a:latin typeface="Noto Sans" panose="020B0502040504020204"/>
                <a:ea typeface="Noto Sans CJK KR Bold" panose="020B0800000000000000"/>
              </a:rPr>
              <a:t>팀원</a:t>
            </a:r>
            <a:r>
              <a:rPr lang="ko-KR" altLang="en-US" sz="5000" smtClean="0">
                <a:solidFill>
                  <a:srgbClr val="0070C0"/>
                </a:solidFill>
                <a:latin typeface="Noto Sans"/>
                <a:ea typeface="Noto Sans CJK KR Bold" panose="020B0800000000000000"/>
              </a:rPr>
              <a:t> </a:t>
            </a:r>
            <a:r>
              <a:rPr lang="ko-KR" altLang="en-US" sz="5000" b="1" smtClean="0">
                <a:solidFill>
                  <a:srgbClr val="0070C0"/>
                </a:solidFill>
                <a:latin typeface="Noto Sans"/>
                <a:ea typeface="Noto Sans CJK KR Bold" panose="020B0800000000000000"/>
              </a:rPr>
              <a:t>소개 및</a:t>
            </a:r>
            <a:r>
              <a:rPr lang="en-US" altLang="ko-KR" sz="5000" b="1" smtClean="0">
                <a:solidFill>
                  <a:srgbClr val="0070C0"/>
                </a:solidFill>
                <a:latin typeface="Noto Sans"/>
                <a:ea typeface="Noto Sans CJK KR Bold" panose="020B0800000000000000"/>
              </a:rPr>
              <a:t> </a:t>
            </a:r>
            <a:r>
              <a:rPr lang="ko-KR" altLang="en-US" sz="5000" b="1" smtClean="0">
                <a:solidFill>
                  <a:srgbClr val="0070C0"/>
                </a:solidFill>
                <a:latin typeface="Noto Sans"/>
                <a:ea typeface="Noto Sans CJK KR Bold" panose="020B0800000000000000"/>
              </a:rPr>
              <a:t>역할 분담</a:t>
            </a:r>
            <a:endParaRPr lang="ko-KR" altLang="en-US" sz="5000" b="1">
              <a:solidFill>
                <a:srgbClr val="0070C0"/>
              </a:solidFill>
              <a:latin typeface="Noto Sans"/>
              <a:ea typeface="Noto Sans CJK KR Bold" panose="020B080000000000000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1295">
            <a:off x="1186741" y="1904501"/>
            <a:ext cx="619591" cy="470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6009" y="3769132"/>
            <a:ext cx="114646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500" smtClean="0">
                <a:solidFill>
                  <a:srgbClr val="009242"/>
                </a:solidFill>
                <a:latin typeface="Noto Sans CJK KR Bold" panose="020B0800000000000000"/>
              </a:rPr>
              <a:t>이민혁</a:t>
            </a:r>
            <a:endParaRPr lang="en-US" altLang="ko-KR" sz="2500" smtClean="0">
              <a:solidFill>
                <a:srgbClr val="009242"/>
              </a:solidFill>
              <a:latin typeface="Noto Sans CJK KR Bold" panose="020B08000000000000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7063" y="3769132"/>
            <a:ext cx="114646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500" err="1" smtClean="0">
                <a:solidFill>
                  <a:srgbClr val="0070C0"/>
                </a:solidFill>
              </a:rPr>
              <a:t>백준석</a:t>
            </a:r>
            <a:endParaRPr lang="en-US" altLang="ko-KR" sz="2500" smtClean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7945" y="3769132"/>
            <a:ext cx="938077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500" smtClean="0">
                <a:solidFill>
                  <a:srgbClr val="0070C0"/>
                </a:solidFill>
              </a:rPr>
              <a:t>김 진</a:t>
            </a:r>
            <a:endParaRPr lang="en-US" altLang="ko-KR" sz="2500" smtClean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13089" y="3769132"/>
            <a:ext cx="114646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500" smtClean="0">
                <a:solidFill>
                  <a:srgbClr val="0070C0"/>
                </a:solidFill>
              </a:rPr>
              <a:t>심영섭</a:t>
            </a:r>
            <a:endParaRPr lang="en-US" altLang="ko-KR" sz="2500" smtClean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7057" y="3769132"/>
            <a:ext cx="1146468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500" smtClean="0">
                <a:solidFill>
                  <a:srgbClr val="0070C0"/>
                </a:solidFill>
              </a:rPr>
              <a:t>황인철</a:t>
            </a:r>
            <a:endParaRPr lang="en-US" altLang="ko-KR" sz="2500" smtClean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DF1376-8F41-C01A-369F-31C61F96A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43" y="2202818"/>
            <a:ext cx="1440000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F3821D-B340-9203-8E0C-C3A1FBFC2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97" y="2202818"/>
            <a:ext cx="144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4E5108-D145-ED1E-0E49-CDEB1A7ABE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83" y="2202818"/>
            <a:ext cx="1440000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F65E6C-DE4C-BA77-4FDF-8F77BEDD92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3"/>
          <a:stretch/>
        </p:blipFill>
        <p:spPr>
          <a:xfrm>
            <a:off x="7211695" y="2202818"/>
            <a:ext cx="1549256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F65E6C-DE4C-BA77-4FDF-8F77BEDD92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3"/>
          <a:stretch/>
        </p:blipFill>
        <p:spPr>
          <a:xfrm>
            <a:off x="9265663" y="2202818"/>
            <a:ext cx="1549256" cy="1440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11869" y="4246186"/>
            <a:ext cx="232903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mtClean="0"/>
              <a:t>메인 페이지 구성</a:t>
            </a:r>
            <a:endParaRPr lang="en-US" altLang="ko-KR" sz="1400" smtClean="0"/>
          </a:p>
          <a:p>
            <a:pPr marL="285750" indent="-285750">
              <a:buFontTx/>
              <a:buChar char="-"/>
            </a:pPr>
            <a:r>
              <a:rPr lang="en-US" altLang="ko-KR" sz="1400" smtClean="0"/>
              <a:t>Header, Footer </a:t>
            </a:r>
            <a:r>
              <a:rPr lang="en-US" altLang="ko-KR" sz="1400" err="1" smtClean="0"/>
              <a:t>Ui</a:t>
            </a:r>
            <a:r>
              <a:rPr lang="en-US" altLang="ko-KR" sz="1400" smtClean="0"/>
              <a:t> </a:t>
            </a:r>
            <a:r>
              <a:rPr lang="ko-KR" altLang="en-US" sz="1400" smtClean="0"/>
              <a:t>제작</a:t>
            </a:r>
            <a:endParaRPr lang="en-US" altLang="ko-KR" sz="1400" smtClean="0"/>
          </a:p>
          <a:p>
            <a:pPr marL="285750" indent="-285750">
              <a:buFontTx/>
              <a:buChar char="-"/>
            </a:pPr>
            <a:r>
              <a:rPr lang="ko-KR" altLang="en-US" sz="1400" smtClean="0"/>
              <a:t>예약 페이지 제작 및 </a:t>
            </a:r>
            <a:endParaRPr lang="en-US" altLang="ko-KR" sz="1400"/>
          </a:p>
          <a:p>
            <a:r>
              <a:rPr lang="en-US" altLang="ko-KR" sz="1400" smtClean="0"/>
              <a:t>     </a:t>
            </a:r>
            <a:r>
              <a:rPr lang="ko-KR" altLang="en-US" sz="1400" smtClean="0"/>
              <a:t>기능 구현</a:t>
            </a:r>
            <a:endParaRPr lang="en-US" altLang="ko-KR" sz="1400" smtClean="0"/>
          </a:p>
          <a:p>
            <a:pPr marL="285750" indent="-285750">
              <a:buFontTx/>
              <a:buChar char="-"/>
            </a:pPr>
            <a:r>
              <a:rPr lang="en-US" altLang="ko-KR" sz="1400" smtClean="0"/>
              <a:t>Test </a:t>
            </a:r>
            <a:r>
              <a:rPr lang="ko-KR" altLang="en-US" sz="1400" smtClean="0"/>
              <a:t>및 디버깅 작업</a:t>
            </a:r>
            <a:endParaRPr lang="en-US" altLang="ko-KR" sz="1400" smtClean="0"/>
          </a:p>
          <a:p>
            <a:pPr marL="285750" indent="-285750">
              <a:buFontTx/>
              <a:buChar char="-"/>
            </a:pPr>
            <a:endParaRPr lang="en-US" altLang="ko-KR" sz="1400" smtClean="0"/>
          </a:p>
        </p:txBody>
      </p:sp>
      <p:sp>
        <p:nvSpPr>
          <p:cNvPr id="26" name="직사각형 25"/>
          <p:cNvSpPr/>
          <p:nvPr/>
        </p:nvSpPr>
        <p:spPr>
          <a:xfrm>
            <a:off x="2883031" y="4372500"/>
            <a:ext cx="243368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mtClean="0"/>
              <a:t>로그인</a:t>
            </a:r>
            <a:r>
              <a:rPr lang="en-US" altLang="ko-KR" sz="1400" smtClean="0"/>
              <a:t>, </a:t>
            </a:r>
            <a:r>
              <a:rPr lang="ko-KR" altLang="en-US" sz="1400" smtClean="0"/>
              <a:t>회원가입</a:t>
            </a:r>
            <a:r>
              <a:rPr lang="en-US" altLang="ko-KR" sz="1400" smtClean="0"/>
              <a:t> </a:t>
            </a:r>
            <a:r>
              <a:rPr lang="ko-KR" altLang="en-US" sz="1400" smtClean="0"/>
              <a:t>페이지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 </a:t>
            </a:r>
            <a:r>
              <a:rPr lang="en-US" altLang="ko-KR" sz="1400" err="1" smtClean="0"/>
              <a:t>Ui</a:t>
            </a:r>
            <a:r>
              <a:rPr lang="en-US" altLang="ko-KR" sz="1400" smtClean="0"/>
              <a:t> </a:t>
            </a:r>
            <a:r>
              <a:rPr lang="ko-KR" altLang="en-US" sz="1400" smtClean="0"/>
              <a:t>제작 및 기능 구현</a:t>
            </a:r>
            <a:endParaRPr lang="en-US" altLang="ko-KR" sz="1400" smtClean="0"/>
          </a:p>
          <a:p>
            <a:r>
              <a:rPr lang="en-US" altLang="ko-KR" sz="1400" smtClean="0"/>
              <a:t>-    </a:t>
            </a:r>
            <a:r>
              <a:rPr lang="ko-KR" altLang="en-US" sz="1400" smtClean="0"/>
              <a:t>디버깅 작업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214126" y="4350488"/>
            <a:ext cx="21755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mtClean="0"/>
              <a:t>이용후기 페이지 </a:t>
            </a:r>
            <a:endParaRPr lang="en-US" altLang="ko-KR" sz="1400" smtClean="0"/>
          </a:p>
          <a:p>
            <a:r>
              <a:rPr lang="en-US" altLang="ko-KR" sz="1400" smtClean="0"/>
              <a:t>     </a:t>
            </a:r>
            <a:r>
              <a:rPr lang="en-US" altLang="ko-KR" sz="1400" err="1" smtClean="0"/>
              <a:t>Ui</a:t>
            </a:r>
            <a:r>
              <a:rPr lang="en-US" altLang="ko-KR" sz="1400" smtClean="0"/>
              <a:t> </a:t>
            </a:r>
            <a:r>
              <a:rPr lang="ko-KR" altLang="en-US" sz="1400" smtClean="0"/>
              <a:t>제작 및 기능 구현</a:t>
            </a:r>
            <a:endParaRPr lang="en-US" altLang="ko-KR" sz="1400" smtClean="0"/>
          </a:p>
          <a:p>
            <a:pPr marL="285750" indent="-285750">
              <a:buFontTx/>
              <a:buChar char="-"/>
            </a:pPr>
            <a:r>
              <a:rPr lang="en-US" altLang="ko-KR" sz="1400" smtClean="0"/>
              <a:t>PPT </a:t>
            </a:r>
            <a:r>
              <a:rPr lang="ko-KR" altLang="en-US" sz="1400" smtClean="0"/>
              <a:t>자료 준비</a:t>
            </a:r>
            <a:endParaRPr lang="en-US" altLang="ko-KR" sz="1400" smtClean="0"/>
          </a:p>
          <a:p>
            <a:pPr marL="285750" indent="-285750">
              <a:buFontTx/>
              <a:buChar char="-"/>
            </a:pPr>
            <a:r>
              <a:rPr lang="ko-KR" altLang="en-US" sz="1400" smtClean="0"/>
              <a:t>문서작업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092450" y="4350488"/>
            <a:ext cx="219162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mtClean="0"/>
              <a:t>객실정보</a:t>
            </a:r>
            <a:r>
              <a:rPr lang="en-US" altLang="ko-KR" sz="1400" smtClean="0"/>
              <a:t>,</a:t>
            </a:r>
            <a:r>
              <a:rPr lang="ko-KR" altLang="en-US" sz="1400" smtClean="0"/>
              <a:t> 상세페이지</a:t>
            </a:r>
            <a:endParaRPr lang="en-US" altLang="ko-KR" sz="1400" smtClean="0"/>
          </a:p>
          <a:p>
            <a:r>
              <a:rPr lang="en-US" altLang="ko-KR" sz="1400" smtClean="0"/>
              <a:t>     </a:t>
            </a:r>
            <a:r>
              <a:rPr lang="en-US" altLang="ko-KR" sz="1400" err="1" smtClean="0"/>
              <a:t>Ui</a:t>
            </a:r>
            <a:r>
              <a:rPr lang="en-US" altLang="ko-KR" sz="1400" smtClean="0"/>
              <a:t> </a:t>
            </a:r>
            <a:r>
              <a:rPr lang="ko-KR" altLang="en-US" sz="1400" smtClean="0"/>
              <a:t>제작 및 기능 구현</a:t>
            </a:r>
            <a:endParaRPr lang="en-US" altLang="ko-KR" sz="1400" smtClean="0"/>
          </a:p>
          <a:p>
            <a:r>
              <a:rPr lang="en-US" altLang="ko-KR" sz="1400" smtClean="0"/>
              <a:t>-    </a:t>
            </a:r>
            <a:r>
              <a:rPr lang="ko-KR" altLang="en-US" sz="1400" smtClean="0"/>
              <a:t>호텔 관련 자료수집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217573" y="4308923"/>
            <a:ext cx="26132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데이터베이스 작업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문의하기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예약확인 페이지</a:t>
            </a:r>
            <a:endParaRPr lang="en-US" altLang="ko-KR" sz="1400" dirty="0" smtClean="0"/>
          </a:p>
          <a:p>
            <a:r>
              <a:rPr lang="en-US" altLang="ko-KR" sz="1400" dirty="0" smtClean="0"/>
              <a:t>     </a:t>
            </a:r>
            <a:r>
              <a:rPr lang="ko-KR" altLang="en-US" sz="1400" dirty="0" smtClean="0"/>
              <a:t>제작 및 기능 구현</a:t>
            </a:r>
            <a:endParaRPr lang="en-US" altLang="ko-KR" sz="1400" dirty="0" smtClean="0"/>
          </a:p>
          <a:p>
            <a:r>
              <a:rPr lang="en-US" altLang="ko-KR" sz="1400" dirty="0" smtClean="0"/>
              <a:t>-    PPT </a:t>
            </a:r>
            <a:r>
              <a:rPr lang="ko-KR" altLang="en-US" sz="1400" dirty="0" smtClean="0"/>
              <a:t>자료 준비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3592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6893B6-0F6E-340C-29D9-A25077F7C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5" t="11406" r="12868" b="17520"/>
          <a:stretch/>
        </p:blipFill>
        <p:spPr>
          <a:xfrm>
            <a:off x="909142" y="1968543"/>
            <a:ext cx="1512361" cy="1495685"/>
          </a:xfrm>
          <a:prstGeom prst="rect">
            <a:avLst/>
          </a:prstGeom>
        </p:spPr>
      </p:pic>
      <p:pic>
        <p:nvPicPr>
          <p:cNvPr id="6" name="Picture 6" descr="Oracle PNG Clipart | PNG Mart">
            <a:extLst>
              <a:ext uri="{FF2B5EF4-FFF2-40B4-BE49-F238E27FC236}">
                <a16:creationId xmlns:a16="http://schemas.microsoft.com/office/drawing/2014/main" id="{585D6357-7E50-C584-2094-1A0B370E0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0" b="25525"/>
          <a:stretch/>
        </p:blipFill>
        <p:spPr bwMode="auto">
          <a:xfrm>
            <a:off x="3365519" y="2371115"/>
            <a:ext cx="2120391" cy="65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Java PNG Images Transparent Background | PNG Play">
            <a:extLst>
              <a:ext uri="{FF2B5EF4-FFF2-40B4-BE49-F238E27FC236}">
                <a16:creationId xmlns:a16="http://schemas.microsoft.com/office/drawing/2014/main" id="{68C2D76A-E9CF-1116-B53A-1BF9493E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090" y="1915152"/>
            <a:ext cx="1527095" cy="93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4" descr="Jsp - 무료 상호 작용개 아이콘">
            <a:extLst>
              <a:ext uri="{FF2B5EF4-FFF2-40B4-BE49-F238E27FC236}">
                <a16:creationId xmlns:a16="http://schemas.microsoft.com/office/drawing/2014/main" id="{2F064EB8-B944-072F-2F2E-D4FDFD1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335" y="2060611"/>
            <a:ext cx="798092" cy="79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0" descr="jQuery $()의 의미">
            <a:extLst>
              <a:ext uri="{FF2B5EF4-FFF2-40B4-BE49-F238E27FC236}">
                <a16:creationId xmlns:a16="http://schemas.microsoft.com/office/drawing/2014/main" id="{BE6CD965-6F13-FC76-D036-E7869B67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863" y="3032190"/>
            <a:ext cx="1096546" cy="109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E0EF65D-E071-5727-CE76-DC36E41E3965}"/>
              </a:ext>
            </a:extLst>
          </p:cNvPr>
          <p:cNvGrpSpPr/>
          <p:nvPr/>
        </p:nvGrpSpPr>
        <p:grpSpPr>
          <a:xfrm>
            <a:off x="7451563" y="3030327"/>
            <a:ext cx="1174659" cy="1129761"/>
            <a:chOff x="8458942" y="6653763"/>
            <a:chExt cx="2434565" cy="2341509"/>
          </a:xfrm>
        </p:grpSpPr>
        <p:pic>
          <p:nvPicPr>
            <p:cNvPr id="11" name="Picture 94">
              <a:extLst>
                <a:ext uri="{FF2B5EF4-FFF2-40B4-BE49-F238E27FC236}">
                  <a16:creationId xmlns:a16="http://schemas.microsoft.com/office/drawing/2014/main" id="{1F788C83-79EE-0706-DF0A-2A493CBE9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3050" y="6653763"/>
              <a:ext cx="13335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6">
              <a:extLst>
                <a:ext uri="{FF2B5EF4-FFF2-40B4-BE49-F238E27FC236}">
                  <a16:creationId xmlns:a16="http://schemas.microsoft.com/office/drawing/2014/main" id="{0EFF8056-7AC5-8DC9-8498-EAA56B121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9059" y="7493830"/>
              <a:ext cx="1064448" cy="150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0" descr="JavaScript logo and symbol, meaning, history, PNG">
              <a:extLst>
                <a:ext uri="{FF2B5EF4-FFF2-40B4-BE49-F238E27FC236}">
                  <a16:creationId xmlns:a16="http://schemas.microsoft.com/office/drawing/2014/main" id="{2E986737-5A00-7A85-DFA2-FDA716AAD1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41" r="23363"/>
            <a:stretch/>
          </p:blipFill>
          <p:spPr bwMode="auto">
            <a:xfrm>
              <a:off x="8458942" y="7493830"/>
              <a:ext cx="1370118" cy="149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16BAC8F-1C91-CDA7-D252-20B09947842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951" y="1931540"/>
            <a:ext cx="1739137" cy="17391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1325" y="1526514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mtClean="0"/>
              <a:t>개발환경</a:t>
            </a:r>
            <a:endParaRPr lang="en-US" altLang="ko-KR" smtClean="0"/>
          </a:p>
        </p:txBody>
      </p:sp>
      <p:sp>
        <p:nvSpPr>
          <p:cNvPr id="16" name="TextBox 15"/>
          <p:cNvSpPr txBox="1"/>
          <p:nvPr/>
        </p:nvSpPr>
        <p:spPr>
          <a:xfrm>
            <a:off x="3600007" y="1526514"/>
            <a:ext cx="165141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mtClean="0"/>
              <a:t>데이터 베이스</a:t>
            </a:r>
            <a:endParaRPr lang="en-US" altLang="ko-KR" smtClean="0"/>
          </a:p>
        </p:txBody>
      </p:sp>
      <p:sp>
        <p:nvSpPr>
          <p:cNvPr id="17" name="TextBox 16"/>
          <p:cNvSpPr txBox="1"/>
          <p:nvPr/>
        </p:nvSpPr>
        <p:spPr>
          <a:xfrm>
            <a:off x="7005385" y="1526514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mtClean="0"/>
              <a:t>사용언어</a:t>
            </a:r>
            <a:endParaRPr lang="en-US" altLang="ko-KR" smtClean="0"/>
          </a:p>
        </p:txBody>
      </p:sp>
      <p:sp>
        <p:nvSpPr>
          <p:cNvPr id="18" name="TextBox 17"/>
          <p:cNvSpPr txBox="1"/>
          <p:nvPr/>
        </p:nvSpPr>
        <p:spPr>
          <a:xfrm>
            <a:off x="9874344" y="1526514"/>
            <a:ext cx="64633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mtClean="0"/>
              <a:t>서버</a:t>
            </a:r>
            <a:endParaRPr lang="en-US" altLang="ko-KR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75037"/>
              </p:ext>
            </p:extLst>
          </p:nvPr>
        </p:nvGraphicFramePr>
        <p:xfrm>
          <a:off x="1814150" y="4511532"/>
          <a:ext cx="8563700" cy="196483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93488">
                  <a:extLst>
                    <a:ext uri="{9D8B030D-6E8A-4147-A177-3AD203B41FA5}">
                      <a16:colId xmlns:a16="http://schemas.microsoft.com/office/drawing/2014/main" val="52473538"/>
                    </a:ext>
                  </a:extLst>
                </a:gridCol>
                <a:gridCol w="5470212">
                  <a:extLst>
                    <a:ext uri="{9D8B030D-6E8A-4147-A177-3AD203B41FA5}">
                      <a16:colId xmlns:a16="http://schemas.microsoft.com/office/drawing/2014/main" val="4005138157"/>
                    </a:ext>
                  </a:extLst>
                </a:gridCol>
              </a:tblGrid>
              <a:tr h="32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OS</a:t>
                      </a:r>
                      <a:endParaRPr lang="ko-KR" altLang="en-US" sz="1600"/>
                    </a:p>
                  </a:txBody>
                  <a:tcPr marL="81068" marR="81068" marT="40534" marB="405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Windows</a:t>
                      </a:r>
                      <a:r>
                        <a:rPr lang="en-US" altLang="ko-KR" sz="1600" baseline="0" smtClean="0"/>
                        <a:t> 10</a:t>
                      </a:r>
                      <a:endParaRPr lang="ko-KR" altLang="en-US" sz="1600"/>
                    </a:p>
                  </a:txBody>
                  <a:tcPr marL="81068" marR="81068" marT="40534" marB="40534"/>
                </a:tc>
                <a:extLst>
                  <a:ext uri="{0D108BD9-81ED-4DB2-BD59-A6C34878D82A}">
                    <a16:rowId xmlns:a16="http://schemas.microsoft.com/office/drawing/2014/main" val="3144564129"/>
                  </a:ext>
                </a:extLst>
              </a:tr>
              <a:tr h="32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Develop</a:t>
                      </a:r>
                      <a:r>
                        <a:rPr lang="en-US" altLang="ko-KR" sz="1600" baseline="0" smtClean="0"/>
                        <a:t> Tool</a:t>
                      </a:r>
                      <a:endParaRPr lang="ko-KR" altLang="en-US" sz="1600"/>
                    </a:p>
                  </a:txBody>
                  <a:tcPr marL="81068" marR="81068" marT="40534" marB="405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Eclipse</a:t>
                      </a:r>
                      <a:endParaRPr lang="ko-KR" altLang="en-US" sz="1600"/>
                    </a:p>
                  </a:txBody>
                  <a:tcPr marL="81068" marR="81068" marT="40534" marB="40534"/>
                </a:tc>
                <a:extLst>
                  <a:ext uri="{0D108BD9-81ED-4DB2-BD59-A6C34878D82A}">
                    <a16:rowId xmlns:a16="http://schemas.microsoft.com/office/drawing/2014/main" val="1354697700"/>
                  </a:ext>
                </a:extLst>
              </a:tr>
              <a:tr h="32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Data Base</a:t>
                      </a:r>
                      <a:endParaRPr lang="ko-KR" altLang="en-US" sz="1600"/>
                    </a:p>
                  </a:txBody>
                  <a:tcPr marL="81068" marR="81068" marT="40534" marB="405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Oracle</a:t>
                      </a:r>
                      <a:endParaRPr lang="ko-KR" altLang="en-US" sz="1600"/>
                    </a:p>
                  </a:txBody>
                  <a:tcPr marL="81068" marR="81068" marT="40534" marB="40534"/>
                </a:tc>
                <a:extLst>
                  <a:ext uri="{0D108BD9-81ED-4DB2-BD59-A6C34878D82A}">
                    <a16:rowId xmlns:a16="http://schemas.microsoft.com/office/drawing/2014/main" val="3596645466"/>
                  </a:ext>
                </a:extLst>
              </a:tr>
              <a:tr h="32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Language</a:t>
                      </a:r>
                      <a:endParaRPr lang="ko-KR" altLang="en-US" sz="1600"/>
                    </a:p>
                  </a:txBody>
                  <a:tcPr marL="81068" marR="81068" marT="40534" marB="405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Java,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javaScript</a:t>
                      </a:r>
                      <a:r>
                        <a:rPr lang="en-US" altLang="ko-KR" sz="1600" baseline="0" dirty="0" smtClean="0"/>
                        <a:t>, HTML, CSS</a:t>
                      </a:r>
                    </a:p>
                  </a:txBody>
                  <a:tcPr marL="81068" marR="81068" marT="40534" marB="40534"/>
                </a:tc>
                <a:extLst>
                  <a:ext uri="{0D108BD9-81ED-4DB2-BD59-A6C34878D82A}">
                    <a16:rowId xmlns:a16="http://schemas.microsoft.com/office/drawing/2014/main" val="3322352939"/>
                  </a:ext>
                </a:extLst>
              </a:tr>
              <a:tr h="32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Java</a:t>
                      </a:r>
                      <a:r>
                        <a:rPr lang="en-US" altLang="ko-KR" sz="1600" baseline="0" smtClean="0"/>
                        <a:t> Version</a:t>
                      </a:r>
                      <a:endParaRPr lang="ko-KR" altLang="en-US" sz="1600"/>
                    </a:p>
                  </a:txBody>
                  <a:tcPr marL="81068" marR="81068" marT="40534" marB="405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Java SE Development</a:t>
                      </a:r>
                      <a:r>
                        <a:rPr lang="en-US" altLang="ko-KR" sz="1600" baseline="0" dirty="0" smtClean="0"/>
                        <a:t> Kit </a:t>
                      </a:r>
                      <a:r>
                        <a:rPr lang="en-US" altLang="ko-KR" sz="1600" baseline="0" dirty="0" smtClean="0"/>
                        <a:t>11</a:t>
                      </a:r>
                      <a:endParaRPr lang="ko-KR" altLang="en-US" sz="1600" dirty="0"/>
                    </a:p>
                  </a:txBody>
                  <a:tcPr marL="81068" marR="81068" marT="40534" marB="40534"/>
                </a:tc>
                <a:extLst>
                  <a:ext uri="{0D108BD9-81ED-4DB2-BD59-A6C34878D82A}">
                    <a16:rowId xmlns:a16="http://schemas.microsoft.com/office/drawing/2014/main" val="1401199410"/>
                  </a:ext>
                </a:extLst>
              </a:tr>
              <a:tr h="327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Web Application</a:t>
                      </a:r>
                      <a:r>
                        <a:rPr lang="en-US" altLang="ko-KR" sz="1600" baseline="0" smtClean="0"/>
                        <a:t> Server</a:t>
                      </a:r>
                      <a:endParaRPr lang="ko-KR" altLang="en-US" sz="1600"/>
                    </a:p>
                  </a:txBody>
                  <a:tcPr marL="81068" marR="81068" marT="40534" marB="4053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Apache</a:t>
                      </a:r>
                      <a:r>
                        <a:rPr lang="en-US" altLang="ko-KR" sz="1600" baseline="0" dirty="0" smtClean="0"/>
                        <a:t> Tomcat-9.0.73</a:t>
                      </a:r>
                      <a:endParaRPr lang="ko-KR" altLang="en-US" sz="1600" dirty="0"/>
                    </a:p>
                  </a:txBody>
                  <a:tcPr marL="81068" marR="81068" marT="40534" marB="40534"/>
                </a:tc>
                <a:extLst>
                  <a:ext uri="{0D108BD9-81ED-4DB2-BD59-A6C34878D82A}">
                    <a16:rowId xmlns:a16="http://schemas.microsoft.com/office/drawing/2014/main" val="2624245660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632988" y="397144"/>
            <a:ext cx="29258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mtClean="0">
                <a:solidFill>
                  <a:srgbClr val="0070C0"/>
                </a:solidFill>
                <a:latin typeface="Noto Sans" panose="020B0502040504020204"/>
                <a:ea typeface="Noto Sans CJK KR Bold" panose="020B0800000000000000"/>
              </a:rPr>
              <a:t>개발 환경</a:t>
            </a:r>
            <a:endParaRPr lang="ko-KR" altLang="en-US" sz="5000" b="1">
              <a:solidFill>
                <a:srgbClr val="0070C0"/>
              </a:solidFill>
              <a:latin typeface="Noto Sans"/>
              <a:ea typeface="Noto Sans CJK KR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92181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64365"/>
              </p:ext>
            </p:extLst>
          </p:nvPr>
        </p:nvGraphicFramePr>
        <p:xfrm>
          <a:off x="1367710" y="2406404"/>
          <a:ext cx="9456580" cy="332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990">
                  <a:extLst>
                    <a:ext uri="{9D8B030D-6E8A-4147-A177-3AD203B41FA5}">
                      <a16:colId xmlns:a16="http://schemas.microsoft.com/office/drawing/2014/main" val="1564330408"/>
                    </a:ext>
                  </a:extLst>
                </a:gridCol>
                <a:gridCol w="774159">
                  <a:extLst>
                    <a:ext uri="{9D8B030D-6E8A-4147-A177-3AD203B41FA5}">
                      <a16:colId xmlns:a16="http://schemas.microsoft.com/office/drawing/2014/main" val="2438300466"/>
                    </a:ext>
                  </a:extLst>
                </a:gridCol>
                <a:gridCol w="774159">
                  <a:extLst>
                    <a:ext uri="{9D8B030D-6E8A-4147-A177-3AD203B41FA5}">
                      <a16:colId xmlns:a16="http://schemas.microsoft.com/office/drawing/2014/main" val="83120505"/>
                    </a:ext>
                  </a:extLst>
                </a:gridCol>
                <a:gridCol w="774159">
                  <a:extLst>
                    <a:ext uri="{9D8B030D-6E8A-4147-A177-3AD203B41FA5}">
                      <a16:colId xmlns:a16="http://schemas.microsoft.com/office/drawing/2014/main" val="555335552"/>
                    </a:ext>
                  </a:extLst>
                </a:gridCol>
                <a:gridCol w="774159">
                  <a:extLst>
                    <a:ext uri="{9D8B030D-6E8A-4147-A177-3AD203B41FA5}">
                      <a16:colId xmlns:a16="http://schemas.microsoft.com/office/drawing/2014/main" val="2131150015"/>
                    </a:ext>
                  </a:extLst>
                </a:gridCol>
                <a:gridCol w="774159">
                  <a:extLst>
                    <a:ext uri="{9D8B030D-6E8A-4147-A177-3AD203B41FA5}">
                      <a16:colId xmlns:a16="http://schemas.microsoft.com/office/drawing/2014/main" val="2076444954"/>
                    </a:ext>
                  </a:extLst>
                </a:gridCol>
                <a:gridCol w="774159">
                  <a:extLst>
                    <a:ext uri="{9D8B030D-6E8A-4147-A177-3AD203B41FA5}">
                      <a16:colId xmlns:a16="http://schemas.microsoft.com/office/drawing/2014/main" val="4265333266"/>
                    </a:ext>
                  </a:extLst>
                </a:gridCol>
                <a:gridCol w="774159">
                  <a:extLst>
                    <a:ext uri="{9D8B030D-6E8A-4147-A177-3AD203B41FA5}">
                      <a16:colId xmlns:a16="http://schemas.microsoft.com/office/drawing/2014/main" val="3805282258"/>
                    </a:ext>
                  </a:extLst>
                </a:gridCol>
                <a:gridCol w="774159">
                  <a:extLst>
                    <a:ext uri="{9D8B030D-6E8A-4147-A177-3AD203B41FA5}">
                      <a16:colId xmlns:a16="http://schemas.microsoft.com/office/drawing/2014/main" val="2620947967"/>
                    </a:ext>
                  </a:extLst>
                </a:gridCol>
                <a:gridCol w="774159">
                  <a:extLst>
                    <a:ext uri="{9D8B030D-6E8A-4147-A177-3AD203B41FA5}">
                      <a16:colId xmlns:a16="http://schemas.microsoft.com/office/drawing/2014/main" val="369154069"/>
                    </a:ext>
                  </a:extLst>
                </a:gridCol>
                <a:gridCol w="774159">
                  <a:extLst>
                    <a:ext uri="{9D8B030D-6E8A-4147-A177-3AD203B41FA5}">
                      <a16:colId xmlns:a16="http://schemas.microsoft.com/office/drawing/2014/main" val="733194277"/>
                    </a:ext>
                  </a:extLst>
                </a:gridCol>
              </a:tblGrid>
              <a:tr h="3399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</a:t>
                      </a:r>
                      <a:r>
                        <a:rPr lang="ko-KR" altLang="en-US" smtClean="0"/>
                        <a:t>월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18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436951"/>
                  </a:ext>
                </a:extLst>
              </a:tr>
              <a:tr h="559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smtClean="0">
                          <a:latin typeface="Arial Black" panose="020B0A04020102020204" pitchFamily="34" charset="0"/>
                        </a:rPr>
                        <a:t>기획 회의</a:t>
                      </a:r>
                      <a:endParaRPr lang="ko-KR" altLang="en-US" b="0" i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813054"/>
                  </a:ext>
                </a:extLst>
              </a:tr>
              <a:tr h="559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smtClean="0">
                          <a:latin typeface="Arial Black" panose="020B0A04020102020204" pitchFamily="34" charset="0"/>
                        </a:rPr>
                        <a:t>화면 구현</a:t>
                      </a:r>
                      <a:endParaRPr lang="ko-KR" altLang="en-US" b="0" i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183397"/>
                  </a:ext>
                </a:extLst>
              </a:tr>
              <a:tr h="559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smtClean="0">
                          <a:latin typeface="Arial Black" panose="020B0A04020102020204" pitchFamily="34" charset="0"/>
                        </a:rPr>
                        <a:t>기능 구현</a:t>
                      </a:r>
                      <a:endParaRPr lang="ko-KR" altLang="en-US" b="0" i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682459"/>
                  </a:ext>
                </a:extLst>
              </a:tr>
              <a:tr h="594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smtClean="0">
                          <a:latin typeface="Arial Black" panose="020B0A04020102020204" pitchFamily="34" charset="0"/>
                        </a:rPr>
                        <a:t>테스트 및</a:t>
                      </a:r>
                      <a:endParaRPr lang="en-US" altLang="ko-KR" b="0" i="0" smtClean="0">
                        <a:latin typeface="Arial Black" panose="020B0A04020102020204" pitchFamily="34" charset="0"/>
                      </a:endParaRPr>
                    </a:p>
                    <a:p>
                      <a:pPr algn="ctr" latinLnBrk="1"/>
                      <a:r>
                        <a:rPr lang="ko-KR" altLang="en-US" b="0" i="0" smtClean="0">
                          <a:latin typeface="Arial Black" panose="020B0A04020102020204" pitchFamily="34" charset="0"/>
                        </a:rPr>
                        <a:t>디버깅</a:t>
                      </a:r>
                      <a:endParaRPr lang="ko-KR" altLang="en-US" b="0" i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032663"/>
                  </a:ext>
                </a:extLst>
              </a:tr>
              <a:tr h="594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smtClean="0">
                          <a:latin typeface="Arial Black" panose="020B0A04020102020204" pitchFamily="34" charset="0"/>
                        </a:rPr>
                        <a:t>최종 결과물</a:t>
                      </a:r>
                      <a:endParaRPr lang="en-US" altLang="ko-KR" b="0" i="0" smtClean="0">
                        <a:latin typeface="Arial Black" panose="020B0A04020102020204" pitchFamily="34" charset="0"/>
                      </a:endParaRPr>
                    </a:p>
                    <a:p>
                      <a:pPr algn="ctr" latinLnBrk="1"/>
                      <a:r>
                        <a:rPr lang="ko-KR" altLang="en-US" b="0" i="0" smtClean="0">
                          <a:latin typeface="Arial Black" panose="020B0A04020102020204" pitchFamily="34" charset="0"/>
                        </a:rPr>
                        <a:t>제작</a:t>
                      </a:r>
                      <a:r>
                        <a:rPr lang="en-US" altLang="ko-KR" b="0" i="0" smtClean="0">
                          <a:latin typeface="Arial Black" panose="020B0A04020102020204" pitchFamily="34" charset="0"/>
                        </a:rPr>
                        <a:t>·</a:t>
                      </a:r>
                      <a:r>
                        <a:rPr lang="ko-KR" altLang="en-US" b="0" i="0" smtClean="0">
                          <a:latin typeface="Arial Black" panose="020B0A04020102020204" pitchFamily="34" charset="0"/>
                        </a:rPr>
                        <a:t>정리</a:t>
                      </a:r>
                      <a:endParaRPr lang="ko-KR" altLang="en-US" b="0" i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714782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3228392" y="2916748"/>
            <a:ext cx="1240971" cy="242596"/>
          </a:xfrm>
          <a:prstGeom prst="roundRect">
            <a:avLst/>
          </a:prstGeom>
          <a:solidFill>
            <a:srgbClr val="F6B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043263" y="3473743"/>
            <a:ext cx="5007431" cy="242596"/>
          </a:xfrm>
          <a:prstGeom prst="round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043263" y="4030738"/>
            <a:ext cx="5763210" cy="2425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043263" y="4638651"/>
            <a:ext cx="5763210" cy="242596"/>
          </a:xfrm>
          <a:prstGeom prst="roundRect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686799" y="5299089"/>
            <a:ext cx="1940768" cy="242596"/>
          </a:xfrm>
          <a:prstGeom prst="roundRect">
            <a:avLst/>
          </a:prstGeom>
          <a:solidFill>
            <a:srgbClr val="00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69363" y="732463"/>
            <a:ext cx="29594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mtClean="0">
                <a:solidFill>
                  <a:srgbClr val="0070C0"/>
                </a:solidFill>
                <a:latin typeface="Noto Sans"/>
                <a:ea typeface="Noto Sans CJK KR Bold" panose="020B0800000000000000"/>
              </a:rPr>
              <a:t>스케줄 표</a:t>
            </a:r>
            <a:endParaRPr lang="ko-KR" altLang="en-US" sz="5000" b="1">
              <a:solidFill>
                <a:srgbClr val="0070C0"/>
              </a:solidFill>
              <a:latin typeface="Noto Sans"/>
              <a:ea typeface="Noto Sans CJK KR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8497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1FED1-D855-4222-A69F-190874228536}"/>
              </a:ext>
            </a:extLst>
          </p:cNvPr>
          <p:cNvSpPr/>
          <p:nvPr/>
        </p:nvSpPr>
        <p:spPr>
          <a:xfrm>
            <a:off x="0" y="6512394"/>
            <a:ext cx="12191999" cy="345608"/>
          </a:xfrm>
          <a:prstGeom prst="rect">
            <a:avLst/>
          </a:prstGeom>
          <a:solidFill>
            <a:srgbClr val="BF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F2784A-E96C-48D5-8980-5188B6F84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23120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B0FA6D-42CF-4585-B069-D77A73A05D1D}"/>
              </a:ext>
            </a:extLst>
          </p:cNvPr>
          <p:cNvSpPr/>
          <p:nvPr/>
        </p:nvSpPr>
        <p:spPr>
          <a:xfrm>
            <a:off x="2211764" y="2767281"/>
            <a:ext cx="77684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2. </a:t>
            </a:r>
            <a:r>
              <a:rPr lang="ko-KR" altLang="en-US" sz="8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프로젝트 구조</a:t>
            </a:r>
            <a:endParaRPr lang="ko-KR" altLang="en-US" sz="8000" b="1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2808E-FF2A-42B6-941B-C705E01EA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82" y="4893792"/>
            <a:ext cx="2669320" cy="16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0" y="936686"/>
            <a:ext cx="10753837" cy="55557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68767" y="63769"/>
            <a:ext cx="14542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smtClean="0">
                <a:solidFill>
                  <a:srgbClr val="0070C0"/>
                </a:solidFill>
                <a:latin typeface="Noto Sans"/>
                <a:ea typeface="Noto Sans CJK KR Bold" panose="020B0800000000000000"/>
              </a:rPr>
              <a:t>ERD</a:t>
            </a:r>
            <a:endParaRPr lang="ko-KR" altLang="en-US" sz="5000" b="1">
              <a:solidFill>
                <a:srgbClr val="0070C0"/>
              </a:solidFill>
              <a:latin typeface="Noto Sans"/>
              <a:ea typeface="Noto Sans CJK KR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7391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vert="horz" wrap="square" lIns="91440" tIns="45720" rIns="91440" bIns="45720" anchor="ctr" anchorCtr="0">
        <a:prstTxWarp prst="textNoShape">
          <a:avLst/>
        </a:prstTxWarp>
        <a:noAutofit/>
      </a:bodyPr>
      <a:lstStyle>
        <a:defPPr algn="ctr">
          <a:defRPr lang="ko-KR" altLang="en-US"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811</Words>
  <Application>Microsoft Office PowerPoint</Application>
  <PresentationFormat>와이드스크린</PresentationFormat>
  <Paragraphs>241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Noto Sans</vt:lpstr>
      <vt:lpstr>Noto Sans CJK KR Bold</vt:lpstr>
      <vt:lpstr>Noto Sans CJK KR Regular</vt:lpstr>
      <vt:lpstr>돋움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505</dc:creator>
  <cp:lastModifiedBy>505</cp:lastModifiedBy>
  <cp:revision>135</cp:revision>
  <dcterms:created xsi:type="dcterms:W3CDTF">2023-05-17T01:57:02Z</dcterms:created>
  <dcterms:modified xsi:type="dcterms:W3CDTF">2023-05-18T01:31:45Z</dcterms:modified>
  <cp:version/>
</cp:coreProperties>
</file>